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2" r:id="rId1"/>
  </p:sldMasterIdLst>
  <p:notesMasterIdLst>
    <p:notesMasterId r:id="rId32"/>
  </p:notesMasterIdLst>
  <p:sldIdLst>
    <p:sldId id="256" r:id="rId2"/>
    <p:sldId id="296" r:id="rId3"/>
    <p:sldId id="279" r:id="rId4"/>
    <p:sldId id="316" r:id="rId5"/>
    <p:sldId id="297" r:id="rId6"/>
    <p:sldId id="298" r:id="rId7"/>
    <p:sldId id="300" r:id="rId8"/>
    <p:sldId id="301" r:id="rId9"/>
    <p:sldId id="302" r:id="rId10"/>
    <p:sldId id="283" r:id="rId11"/>
    <p:sldId id="284" r:id="rId12"/>
    <p:sldId id="285" r:id="rId13"/>
    <p:sldId id="286" r:id="rId14"/>
    <p:sldId id="270" r:id="rId15"/>
    <p:sldId id="303" r:id="rId16"/>
    <p:sldId id="304" r:id="rId17"/>
    <p:sldId id="308" r:id="rId18"/>
    <p:sldId id="305" r:id="rId19"/>
    <p:sldId id="309" r:id="rId20"/>
    <p:sldId id="310" r:id="rId21"/>
    <p:sldId id="314" r:id="rId22"/>
    <p:sldId id="311" r:id="rId23"/>
    <p:sldId id="312" r:id="rId24"/>
    <p:sldId id="313" r:id="rId25"/>
    <p:sldId id="315" r:id="rId26"/>
    <p:sldId id="307" r:id="rId27"/>
    <p:sldId id="306" r:id="rId28"/>
    <p:sldId id="318" r:id="rId29"/>
    <p:sldId id="317" r:id="rId30"/>
    <p:sldId id="262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06" autoAdjust="0"/>
    <p:restoredTop sz="59417" autoAdjust="0"/>
  </p:normalViewPr>
  <p:slideViewPr>
    <p:cSldViewPr>
      <p:cViewPr>
        <p:scale>
          <a:sx n="60" d="100"/>
          <a:sy n="60" d="100"/>
        </p:scale>
        <p:origin x="-143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726" y="-8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293EAD-872D-47E5-A74D-F45BFEEB5BF7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69D614C-2A53-4808-A14F-FF4B6BE30D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iris-travel.ru/tag/podzemnyj-otel" TargetMode="External"/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iris-travel.ru/tag/songjiang-beauty-spot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smtClean="0"/>
              <a:t>Тенденции урбанизации</a:t>
            </a:r>
            <a:endParaRPr lang="ru-RU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smtClean="0"/>
              <a:t> 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Доля городского населения в мире 70%;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Более 400 миллионных городов (40% населения);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30 городов имеют свыше 5 млн. жителей;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4/5 населения России проживает в городских агломерациях;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Свыше 22% населения РФ проживает в городах с населением свыше 1млн.чел;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Две основные тенденции: 1. Происходит «расползание» больших городов, примером может служить Пермская городская агломерация.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2. Наиболее интенсивно строительные работы ведутся в городских центрах.  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Это связано, с одной стороны, с привлекательностью для инвесторов размещения объектов в районах с уже развитой инженерной инфраструктурой и наибольшей концентрацией населения, а с другой стороны с исторической психологией «престижности» объектов недвижимости  в центральных районах городов.  В связи с этим рост городов в высоту был особенностью двух предыдущих веков – 19 и 20.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Но в 21 веке основным признаком по-настоящему современного городского строительства является стремление к освоению подземного пространства. Под городские кварталы уводятся не только сети метро и транспортные магистрали, но и многоуровневые сооружения общественного назначения – театры, торговые центры, парковки, очистные сооружения и т.п..     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F5D5279-24FD-42D9-BD91-10C531564CA3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Масштабный проект, позволивший увеличить площадь помещений вдвое - до 72 тыс. кв. м</a:t>
            </a:r>
            <a:r>
              <a:rPr lang="en-US" smtClean="0"/>
              <a:t>.</a:t>
            </a:r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Это 6 подземных этажей - более 20 метров в глубину. Под землей разместятся современные склады для декораций и технические службы. Произошло также расширение театра за счет боковых фасадов и задней сценической части. Кроме того, со стороны сквера появится новый подземный репетиционный зал - тоже 5-этажное помещение (6-й этаж технический) на 300 мест.</a:t>
            </a:r>
            <a:br>
              <a:rPr lang="ru-RU" smtClean="0"/>
            </a:b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Примеров для подражания немало - Амстердаме, например, готовят программу освоения пространства под дном реки, а в Хельсинки пошли еще дальше - для развития подземного сити разработан отдельный Генеральный план».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Кроме того, подземные города уже успешно функционируют под крупнейшими канадскими городами Торонто и Монреалем, испанским Мадридом и даже японским Токио, расположенным в сейсмоактивной зоне.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/>
            </a:r>
            <a:br>
              <a:rPr lang="ru-RU" smtClean="0"/>
            </a:b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28D0E1-883D-4C94-B167-ABF3AFE42399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smtClean="0"/>
              <a:t>Основные проблемы территориального развития г.Перми</a:t>
            </a: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Город – «миллионник»; 1000648 чел.(1.01.12)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Территория в 799 км</a:t>
            </a:r>
            <a:r>
              <a:rPr lang="ru-RU" baseline="30000" smtClean="0"/>
              <a:t>2 </a:t>
            </a:r>
            <a:r>
              <a:rPr lang="ru-RU" smtClean="0"/>
              <a:t>( третий в РФ);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Протяженность вдоль Камы 65 км (второй в РФ);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96%  жилого фонда - многоквартирные дома (7,5 тыс.);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70% жилых домов, введенных в 1950-1970гг;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Интенсивный ежегодный прирост количества автотранспорта на улицах при отсутствии цивилизованных парковочных площадей.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48BE4C-CD86-44D0-934D-38F5C308616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F0338D-D8A9-4A7E-88D5-A01A6ECBCAF2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Согласно Генеральному плану развития г. Перми  до конца 2022г.: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Из 95 объектов транспортной инфраструктуры: - 3 подземные стоянки на 200м/мест (гостиница Урал, эспланада, ул. Куйбышева- Луначарского);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1 двухуровневая развязка (ул. Крисанова - ш.Космонавтов).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Из 18 объектов, адресуемым иным субъектам территориального планирования: тоннель в р-не ж/д вокзала, тоннель по ул. Г. Хасана  и две двухуровневые развязки на Восточном обходе.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В Генплан заложен норматив - 1 машина на три жилых квартиры.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Это не соответствует действительности уже сейчас. Город остро нуждается в отказе  от непродуманного строительства</a:t>
            </a:r>
          </a:p>
          <a:p>
            <a:pPr eaLnBrk="1" hangingPunct="1"/>
            <a:r>
              <a:rPr lang="ru-RU" smtClean="0"/>
              <a:t>объектов, уплотняющих застройку без грамотных проектных решений подъездных путей, прилегающих парковок и пешеходных зон. </a:t>
            </a:r>
            <a:endParaRPr lang="en-US" smtClean="0"/>
          </a:p>
          <a:p>
            <a:pPr eaLnBrk="1" hangingPunct="1"/>
            <a:r>
              <a:rPr lang="ru-RU" smtClean="0"/>
              <a:t>Количество дорожно-транспортных происшествий за 4 месяца 2012 года на территории Перми по сравнению с аналогичным периодом прошлого года выросло с 310 случаев до 343 (рост составил 10,6 %).</a:t>
            </a:r>
            <a:r>
              <a:rPr lang="en-US" smtClean="0"/>
              <a:t> </a:t>
            </a:r>
            <a:r>
              <a:rPr lang="ru-RU" smtClean="0"/>
              <a:t>Наибольший рост зафиксирован по случаям ДТП с летальным исходом: число погибших на городских дорогах увеличилось на 254,5% — 39 человек (в прошлом году — 11). Обстановка с детским травматизмом на дорогах также имеет тенденцию к увеличению — зафиксировано 39 аварий с участием детей (в прошлом году было 33).</a:t>
            </a:r>
          </a:p>
          <a:p>
            <a:pPr eaLnBrk="1" hangingPunct="1"/>
            <a:r>
              <a:rPr lang="ru-RU" smtClean="0"/>
              <a:t>Рост количества ДТП, в том числе со смертельным исходом, рост детского травматизма на дорогах города, постоянные автомобильные пробки, отравленная выхлопами экология, недостаток рекреационных зон в центре города – все это вопросы не только качества сегодняшней жизни горожан, но и путей дальнейшего развития города.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Будет ли город привлекательным для проживания в глазах новых поколений горожан или он окончательно превратится в транзитную точку для миграционных потоков. По-видимому, без  корректировк</a:t>
            </a:r>
            <a:r>
              <a:rPr lang="ru-RU" smtClean="0">
                <a:latin typeface="Arial" pitchFamily="34" charset="0"/>
              </a:rPr>
              <a:t>и</a:t>
            </a:r>
            <a:r>
              <a:rPr lang="ru-RU" smtClean="0"/>
              <a:t> </a:t>
            </a:r>
            <a:r>
              <a:rPr lang="ru-RU" smtClean="0">
                <a:latin typeface="Arial" pitchFamily="34" charset="0"/>
              </a:rPr>
              <a:t>Ген</a:t>
            </a:r>
            <a:r>
              <a:rPr lang="ru-RU" smtClean="0"/>
              <a:t>плана</a:t>
            </a:r>
            <a:r>
              <a:rPr lang="ru-RU" smtClean="0">
                <a:latin typeface="Arial" pitchFamily="34" charset="0"/>
              </a:rPr>
              <a:t> решение этих жизненно важных проблем невозможно</a:t>
            </a:r>
            <a:r>
              <a:rPr lang="ru-RU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Нужно разработать «Концепцию освоения подземного пространства и основные направления развития подземной урбанизации города Перми», аналогично Москве и С-Петербургу.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EC5336-D205-4304-88BC-F0AE0EE7B2E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latin typeface="Arial" pitchFamily="34" charset="0"/>
              </a:rPr>
              <a:t>При наличии воли и желания развивать город как территорию, комфортную для проживания, с нормальной экологией и безопасностью, необходимо учитывать ряд важных моментов.   </a:t>
            </a:r>
          </a:p>
          <a:p>
            <a:pPr eaLnBrk="1" hangingPunct="1"/>
            <a:r>
              <a:rPr lang="ru-RU" smtClean="0">
                <a:latin typeface="Arial" pitchFamily="34" charset="0"/>
              </a:rPr>
              <a:t>Для разработки «Концепции….» необходимо привлечь известных специалистов в этой области. В 90-е года при Комитете по строительстве и архитектуре Областной администрации существовала комииссия по осеованиям фундаментаментам и подземным сооружениям. В неё входили ведущие ученые, проектировщики, изыскатели и строители области ( Бартоломей, Каровников, Самойлов, Чадов, Бабенский, Омельчак и др). Комиссия создавалась на основаниии распоряжения губернатора области и рассматривала наиболее ответственные проекты и строительные объекты в этой области.Необходимо возродить работу такой комиссии.  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С 1 июля 2010 г. вступил в силу ФЗ «Технический регламент о безопасности зданий и сооружений». Год спустя начали выходить новые строительные нормы и правила, содержащие современный перечень требований, предъявляемых к процессу проектирования и возведения зданий и сооружений. На сегодняшний момент вышел 21 актуализированный документ.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BA045D-39B7-4816-9CF1-C5D40F6734E6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smtClean="0">
                <a:latin typeface="Arial" pitchFamily="34" charset="0"/>
              </a:rPr>
              <a:t>Качественное современное строительство предполагает выполнение требований строительной нормативной  базы Российской Федерации. </a:t>
            </a:r>
          </a:p>
          <a:p>
            <a:pPr eaLnBrk="1" hangingPunct="1"/>
            <a:r>
              <a:rPr lang="ru-RU" smtClean="0">
                <a:latin typeface="Arial" pitchFamily="34" charset="0"/>
              </a:rPr>
              <a:t>А для этого необходимы мероприятия, о которых на практике некоторые особо экономные застройщики стараются не вспоминать, о чем впоследствии им напоминают комиссии по расследованию техногенных катастроф и аварий. 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>
                <a:latin typeface="Arial" pitchFamily="34" charset="0"/>
              </a:rPr>
              <a:t>В конце 2009г. Пермский политех получил статус «научно-исследовательского университета». Одним из приоритетных научных направлений в этом статусе – направление «Урбанистика». В качестве имеющейся базы, задела – была указана известная в нашей стране и зарубежном научная школа фундаментороения, возглавляемая долгое время проф. А.А.Бартоломеем. Сейчас это школа, получившая дальнейшее развитие сосредоточена на кафедре «строительное производство и геотехника» ПНИПУ.</a:t>
            </a:r>
          </a:p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smtClean="0">
                <a:latin typeface="Arial" pitchFamily="34" charset="0"/>
              </a:rPr>
              <a:t>Совместно с Университетами Германии и Австрии в ПНИПУ открыта и действует программа магистерской подготовки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>
                <a:latin typeface="Arial" pitchFamily="34" charset="0"/>
              </a:rPr>
              <a:t>«Подземное и городское строительство». Первый выпуск – июнь 2012г.</a:t>
            </a:r>
          </a:p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smtClean="0">
                <a:latin typeface="Arial" pitchFamily="34" charset="0"/>
              </a:rPr>
              <a:t>Для практического решения вышеназванных вопросов в Пермском Политехническом Университете в рамках научно-производственного строительного кластера по направлению «Урбанистика» действует Центр технических инноваций и модернизации в строительстве «МИКС». </a:t>
            </a:r>
          </a:p>
          <a:p>
            <a:pPr eaLnBrk="1" hangingPunct="1">
              <a:spcBef>
                <a:spcPct val="0"/>
              </a:spcBef>
            </a:pPr>
            <a:endParaRPr lang="ru-RU" smtClean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smtClean="0">
                <a:latin typeface="Arial" pitchFamily="34" charset="0"/>
              </a:rPr>
              <a:t>Центр оснащен уникальным оборудованием, в т.ч.  новейшей европейской техникой именно для работы в стесненных условиях плотной городской застройки.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Например, буровые работы</a:t>
            </a:r>
            <a:r>
              <a:rPr lang="ru-RU" smtClean="0">
                <a:latin typeface="Arial" pitchFamily="34" charset="0"/>
              </a:rPr>
              <a:t> </a:t>
            </a:r>
            <a:r>
              <a:rPr lang="ru-RU" smtClean="0"/>
              <a:t>могут быть выполнены буровой установкой КВ 13 (производство Германии), с глубиной бурения до 75 м, 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а статическое зондирование грунта, с целью определения его свойств, вот такой установкой(см. слайд).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Требования новых СП также касаются проведения прессиометрических и штамповых испытаний. Теперь для зданий I и II категорий ответственности (а это основная масса зданий города) эти полевые испытания необходимо выполнять обязательно.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Инвесторов, разумеется, прежде всего, интересуют большие площадки в центре города, потому что только там коммерческая недвижимость может гарантировать стабильный доход. Однако таких участков в большинстве крупных мегаполисов крайне мало. Дефицит земли приводит к  развитию освоения и реконструкции подземного пространства, строительству больших торговых и административных подземных комплексов, которые в сочетании с надземной жилой застройкой  микрорайона дают максимальный экономический и социальный эффект. Ещё одна причина, по которой в настоящее время существует повышенное внимание к подземному строительству – желание городских властей улучшить за счет таких инвестиций транспортную инфраструктуру городов. Как правило, многие проекты  по освоению подземного пространства возлагают на инвесторов обязанности, связанные со строительством автомобильных развязок, дополнительных путепроводов и тоннелей.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  <a:p>
            <a:pPr eaLnBrk="1" hangingPunct="1">
              <a:spcBef>
                <a:spcPct val="0"/>
              </a:spcBef>
            </a:pPr>
            <a:r>
              <a:rPr lang="ru-RU" smtClean="0"/>
              <a:t>Перед Вами </a:t>
            </a:r>
            <a:r>
              <a:rPr lang="en-US" smtClean="0"/>
              <a:t>c</a:t>
            </a:r>
            <a:r>
              <a:rPr lang="ru-RU" smtClean="0"/>
              <a:t>ейсмоопасный Токио.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Фактически все здания Токио имеют трех-, четырех- и даже пятиэтажные подземные сооружения. Общие подземные торгово-развлекательные владения японской столицы составляют более 300 тыс. кв.м. Под площадью токийского Центрального вокзала находится самый большой подземный комплекс «Яэсу». На его территории в 68 тыс. кв.м расположены 250 магазинов, кафе, рестораны, отделения банков и офисы страховых компаний.</a:t>
            </a:r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20072B-C2E4-46B0-8357-006227C9F4D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Помимо полевых испытаний грунтов, изменения коснулись и определения характеристик грунтов в лабораторных условиях. Обязательным стало выполнение лабораторных испытаний грунтов по методике трехосного сжатия.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5A41A3D-CB1A-4736-B00E-3A408FF66841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Самый большой </a:t>
            </a:r>
            <a:r>
              <a:rPr lang="ru-RU" smtClean="0">
                <a:hlinkClick r:id="rId3" tooltip="Posts tagged with Подземный отель"/>
              </a:rPr>
              <a:t>подземный отель</a:t>
            </a:r>
            <a:r>
              <a:rPr lang="ru-RU" smtClean="0"/>
              <a:t> в мире будет в скором времени </a:t>
            </a:r>
            <a:r>
              <a:rPr lang="en-US" smtClean="0"/>
              <a:t> </a:t>
            </a:r>
            <a:r>
              <a:rPr lang="ru-RU" smtClean="0"/>
              <a:t>находиться в Шанхае. </a:t>
            </a:r>
            <a:r>
              <a:rPr lang="en-US" smtClean="0">
                <a:hlinkClick r:id="rId4" tooltip="Posts tagged with Songjiang beauty spot"/>
              </a:rPr>
              <a:t>Songjiang beauty spot</a:t>
            </a:r>
            <a:r>
              <a:rPr lang="ru-RU" smtClean="0"/>
              <a:t> – так называется новая гостиница, которая создается на месте бывшей каменоломни неподалеку от Шанхая. Этот уникальный инженерный проект имеет 21 этаж. Отель спускается по отвесной стене карьера прямо к искусственному озеру, под дном которого находится спортивный центр гостиницы. Крыша отеля является садом с общей площадью в 3 тысячи квадратных метров.</a:t>
            </a:r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F643FB-0B5C-4C39-9B77-F03CE7B63237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3080C0-DEF0-405A-AD1F-49BDA9AB5954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Проблемы, возникающие при строительстве подземных сооружений, были известны еще 5 тыс. лет назад. Благодаря разработанным древними индусами технологиям, в болотистых джунглях родины слонов строили храмы с подземными этажами. Которые, кстати, прекрасно сохранились до нашего времени.</a:t>
            </a:r>
          </a:p>
          <a:p>
            <a:r>
              <a:rPr lang="ru-RU" smtClean="0"/>
              <a:t>Подземное пространство облюбовали и торгово-развлекательные комплексы. Самый большой из таких объектов находится в Торонто (Канада). Подземные улицы под деловой частью Торонто соединяют 27 км. торговых аллей, пять станций метро, паркинги, универмаги, отели и железнодорожный терминал. Общая площадь застройки составляет около 370 тыс. кв.м. </a:t>
            </a:r>
          </a:p>
          <a:p>
            <a:endParaRPr lang="ru-RU" smtClean="0"/>
          </a:p>
          <a:p>
            <a:r>
              <a:rPr lang="ru-RU" b="1" u="sng" smtClean="0"/>
              <a:t>В Москве доля подземных сооружений не превышает 8%. </a:t>
            </a:r>
            <a:r>
              <a:rPr lang="ru-RU" smtClean="0"/>
              <a:t/>
            </a:r>
            <a:br>
              <a:rPr lang="ru-RU" smtClean="0"/>
            </a:br>
            <a:endParaRPr lang="ru-RU" smtClean="0"/>
          </a:p>
          <a:p>
            <a:pPr eaLnBrk="1" hangingPunct="1">
              <a:spcBef>
                <a:spcPct val="0"/>
              </a:spcBef>
            </a:pPr>
            <a:endParaRPr lang="ru-RU" b="1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E0AD98-BAF9-42A3-B8D4-0FDCEABA8961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503633-8770-4E37-8BE8-C10E801A962F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b="1" smtClean="0">
              <a:latin typeface="Arial" pitchFamily="34" charset="0"/>
            </a:endParaRPr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DD153B-9A45-4B06-896F-45F9328C23F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b="1" smtClean="0">
                <a:latin typeface="Arial" pitchFamily="34" charset="0"/>
              </a:rPr>
              <a:t>Во многих странах мира и в России множатся примеры успешной реализации проектов по строительству муниципальных объектов под землей.</a:t>
            </a:r>
          </a:p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3B780E-CF49-49AE-AE79-D5D1DF57B04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Подземный комплекс включает в себя торговые площади, рестораны, музей и парковочный комплекс. Общая площадь четырех подземных этажей комплекса составляет 730000 м</a:t>
            </a:r>
            <a:r>
              <a:rPr lang="ru-RU" baseline="30000" smtClean="0"/>
              <a:t>2</a:t>
            </a:r>
            <a:r>
              <a:rPr lang="ru-RU" smtClean="0"/>
              <a:t>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В «Москва-Сити» недавно (2011г) открылся подземный торговый центр «Афимолл», площадь которого в 179 тыс. кв. м почти в четыре раза превышает «Охотный ряд». Это вообще крупнейший подземный торговый центр в России. 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2B86FB-1F78-4D37-9453-53BA01AAF9C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b="1" smtClean="0">
                <a:solidFill>
                  <a:srgbClr val="663300"/>
                </a:solidFill>
                <a:latin typeface="Calilbri"/>
              </a:rPr>
              <a:t>Проектирование и строительство торгового центра с 5-ти уровневым подземным паркингом на Комендантской площади </a:t>
            </a:r>
            <a:r>
              <a:rPr lang="en-US" b="1" smtClean="0">
                <a:solidFill>
                  <a:srgbClr val="663300"/>
                </a:solidFill>
                <a:latin typeface="Calilbri"/>
              </a:rPr>
              <a:t>(</a:t>
            </a:r>
            <a:r>
              <a:rPr lang="ru-RU" b="1" smtClean="0">
                <a:solidFill>
                  <a:srgbClr val="663300"/>
                </a:solidFill>
                <a:latin typeface="Calilbri"/>
              </a:rPr>
              <a:t>ООО «Геоизол»</a:t>
            </a:r>
            <a:r>
              <a:rPr lang="en-US" b="1" smtClean="0">
                <a:solidFill>
                  <a:srgbClr val="663300"/>
                </a:solidFill>
                <a:latin typeface="Calilbri"/>
              </a:rPr>
              <a:t>)</a:t>
            </a:r>
            <a:endParaRPr lang="ru-RU" smtClean="0"/>
          </a:p>
        </p:txBody>
      </p:sp>
      <p:sp>
        <p:nvSpPr>
          <p:cNvPr id="40964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5F5F23-DAD1-44C3-B917-4544AE10206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 Архитектурное решение  Д. Перо предполагало устройство под всем зданием театра трехуровнего подземного пространства размером 150х180м и глубиной 12,5м, в котором размещаются парковка, механизмы сцены, репетиционные залы, артистические уборные и др. 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Генеральный проектировщик ОАО «КБ ВиПС». В июне 2010г устройство подземного объема завершено.</a:t>
            </a:r>
          </a:p>
          <a:p>
            <a:pPr eaLnBrk="1" hangingPunct="1">
              <a:spcBef>
                <a:spcPct val="0"/>
              </a:spcBef>
            </a:pPr>
            <a:r>
              <a:rPr lang="ru-RU" smtClean="0"/>
              <a:t>Технический директор Кшифтов Поморски.</a:t>
            </a:r>
          </a:p>
          <a:p>
            <a:r>
              <a:rPr lang="ru-RU" smtClean="0"/>
              <a:t>Генеральный директор ОАО «КБ высотных и подземных сооружений» -Панферов А.А.</a:t>
            </a:r>
          </a:p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1988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2DB8600-5ABE-46FB-8D79-E97DEC94C93F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97EE2-CDFB-4101-B60C-E9A153C728F1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C6378-711F-40EF-B407-C3BDB430D2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3B4A7-0EBD-4252-A546-B9FD78E39CA9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683E-B653-4BB9-948D-B193FC9878D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A39AB-74FE-460E-8261-7C48EBBFCDEE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6AF27-07CA-43C0-A60C-BF71C26F64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2B25B-0E2C-4D58-9A51-AD6C43D754EF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443464-4CEC-407E-8420-D91187BB2C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70DEB-A5E7-42AE-9915-8A12A1D92EBD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504FD-1308-462A-98F0-92DB3124BC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B714A-F3E1-405E-9E32-55EF329BB58A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C3204-8847-4446-BC1B-3467C975C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DA066-68F2-4C5B-9424-8A90467C1F10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6C9CA2-7A6E-470E-809D-9AD86DC0F9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A000E-402D-489B-A8E7-6148A2B16A0C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BB753-3E70-4DBE-A785-730977D24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CEE56-F7F5-445A-B57F-D78A295E319D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9707E-A439-402D-B6CB-2134A2E1F9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C79E9-7289-47EC-B90B-3DD34FCC45D3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BD77D-E5FA-4B0B-AA54-D74B53EE8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48D38-5E27-45FB-802F-EEE206D5B110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CB342-D6CE-4F83-923A-1DFE1F440D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8021C77-A158-498C-8FF2-A9AC1678ECAD}" type="datetimeFigureOut">
              <a:rPr lang="ru-RU"/>
              <a:pPr>
                <a:defRPr/>
              </a:pPr>
              <a:t>18.05.2012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AD7AFA8-6D82-47C0-9A1A-8E39618468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atin typeface="Arial" charset="0"/>
                <a:cs typeface="Arial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43" r:id="rId2"/>
    <p:sldLayoutId id="2147484052" r:id="rId3"/>
    <p:sldLayoutId id="2147484044" r:id="rId4"/>
    <p:sldLayoutId id="2147484045" r:id="rId5"/>
    <p:sldLayoutId id="2147484046" r:id="rId6"/>
    <p:sldLayoutId id="2147484047" r:id="rId7"/>
    <p:sldLayoutId id="2147484048" r:id="rId8"/>
    <p:sldLayoutId id="2147484053" r:id="rId9"/>
    <p:sldLayoutId id="2147484049" r:id="rId10"/>
    <p:sldLayoutId id="21474840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rbiss.ru/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eterdedecker.eu/images/m30_before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signboom.com/weblog/images/images_2/erica/994/perrault06.jp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urbiss.ru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6"/>
          <p:cNvSpPr>
            <a:spLocks noGrp="1" noChangeArrowheads="1"/>
          </p:cNvSpPr>
          <p:nvPr>
            <p:ph type="ctrTitle"/>
          </p:nvPr>
        </p:nvSpPr>
        <p:spPr>
          <a:xfrm>
            <a:off x="1371600" y="357166"/>
            <a:ext cx="7772400" cy="598305"/>
          </a:xfrm>
        </p:spPr>
        <p:txBody>
          <a:bodyPr>
            <a:spAutoFit/>
          </a:bodyPr>
          <a:lstStyle/>
          <a:p>
            <a:pPr algn="ctr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ru-RU" sz="2400" dirty="0" smtClean="0">
                <a:cs typeface="Calibri" pitchFamily="34" charset="0"/>
              </a:rPr>
              <a:t>ПЕРМСКИЙ НАЦИОНАЛЬНЫЙ </a:t>
            </a:r>
            <a:br>
              <a:rPr lang="ru-RU" sz="2400" dirty="0" smtClean="0">
                <a:cs typeface="Calibri" pitchFamily="34" charset="0"/>
              </a:rPr>
            </a:br>
            <a:r>
              <a:rPr lang="ru-RU" sz="2400" dirty="0" smtClean="0">
                <a:cs typeface="Calibri" pitchFamily="34" charset="0"/>
              </a:rPr>
              <a:t>ИССЛЕДОВАТЕЛЬСКИЙ  ПОЛИТЕХНИЧЕСКИЙ УНИВЕРСИТЕТ</a:t>
            </a:r>
          </a:p>
        </p:txBody>
      </p:sp>
      <p:pic>
        <p:nvPicPr>
          <p:cNvPr id="5123" name="Рисунок 0" descr="колонтитулы.jpg"/>
          <p:cNvPicPr>
            <a:picLocks noChangeAspect="1" noChangeArrowheads="1"/>
          </p:cNvPicPr>
          <p:nvPr/>
        </p:nvPicPr>
        <p:blipFill>
          <a:blip r:embed="rId3"/>
          <a:srcRect l="1563" t="4472" r="79691" b="41864"/>
          <a:stretch>
            <a:fillRect/>
          </a:stretch>
        </p:blipFill>
        <p:spPr bwMode="auto">
          <a:xfrm>
            <a:off x="142875" y="214313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1428750" y="1357313"/>
            <a:ext cx="77152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Ц</a:t>
            </a:r>
            <a:r>
              <a:rPr lang="ru-RU" sz="2000" b="1">
                <a:latin typeface="Calibri" pitchFamily="34" charset="0"/>
              </a:rPr>
              <a:t>ентр технических инноваций и модернизации в строительстве «МИКС» ПНИПУ</a:t>
            </a:r>
          </a:p>
        </p:txBody>
      </p:sp>
      <p:sp>
        <p:nvSpPr>
          <p:cNvPr id="5125" name="Подзаголовок 2"/>
          <p:cNvSpPr txBox="1">
            <a:spLocks/>
          </p:cNvSpPr>
          <p:nvPr/>
        </p:nvSpPr>
        <p:spPr bwMode="auto">
          <a:xfrm>
            <a:off x="1857375" y="2286000"/>
            <a:ext cx="64008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3200" b="1">
                <a:latin typeface="Calibri" pitchFamily="34" charset="0"/>
              </a:rPr>
              <a:t>Решение проблем  развития  современного мегаполиса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3200" b="1">
                <a:latin typeface="Calibri" pitchFamily="34" charset="0"/>
              </a:rPr>
              <a:t>через освоение </a:t>
            </a:r>
          </a:p>
          <a:p>
            <a:pPr algn="ctr">
              <a:spcBef>
                <a:spcPct val="20000"/>
              </a:spcBef>
              <a:buFont typeface="Arial" pitchFamily="34" charset="0"/>
              <a:buNone/>
            </a:pPr>
            <a:r>
              <a:rPr lang="ru-RU" sz="3200" b="1">
                <a:latin typeface="Calibri" pitchFamily="34" charset="0"/>
              </a:rPr>
              <a:t>подземного пространства.  </a:t>
            </a:r>
          </a:p>
        </p:txBody>
      </p:sp>
      <p:sp>
        <p:nvSpPr>
          <p:cNvPr id="5126" name="TextBox 8"/>
          <p:cNvSpPr txBox="1">
            <a:spLocks noChangeArrowheads="1"/>
          </p:cNvSpPr>
          <p:nvPr/>
        </p:nvSpPr>
        <p:spPr bwMode="auto">
          <a:xfrm>
            <a:off x="1143000" y="5500688"/>
            <a:ext cx="73183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latin typeface="Calibri" pitchFamily="34" charset="0"/>
              </a:rPr>
              <a:t>Пономарев А.Б., д.т.н., советник РААСН,</a:t>
            </a:r>
          </a:p>
          <a:p>
            <a:pPr algn="ctr"/>
            <a:r>
              <a:rPr lang="ru-RU" sz="2000" b="1" i="1">
                <a:latin typeface="Calibri" pitchFamily="34" charset="0"/>
              </a:rPr>
              <a:t>зав. кафедрой «Строительное производство и геотехника» ПНИПУ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охотный%20ряд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71688" y="214313"/>
            <a:ext cx="5854700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2000250" y="664368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2143125" y="6215063"/>
            <a:ext cx="62865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Торговый центр «Охотный ряд», г. Москва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6"/>
          <p:cNvSpPr txBox="1">
            <a:spLocks noGrp="1"/>
          </p:cNvSpPr>
          <p:nvPr/>
        </p:nvSpPr>
        <p:spPr bwMode="auto">
          <a:xfrm>
            <a:off x="7286625" y="6500813"/>
            <a:ext cx="10826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B5E8D672-C2B8-4BAF-862C-EC839769A79B}" type="slidenum">
              <a:rPr lang="ru-RU" sz="1200" b="1">
                <a:solidFill>
                  <a:srgbClr val="663300"/>
                </a:solidFill>
                <a:latin typeface="Corbel" pitchFamily="34" charset="0"/>
              </a:rPr>
              <a:pPr algn="ctr"/>
              <a:t>11</a:t>
            </a:fld>
            <a:endParaRPr lang="ru-RU" sz="1200" b="1">
              <a:solidFill>
                <a:srgbClr val="663300"/>
              </a:solidFill>
              <a:latin typeface="Corbel" pitchFamily="34" charset="0"/>
            </a:endParaRPr>
          </a:p>
        </p:txBody>
      </p:sp>
      <p:pic>
        <p:nvPicPr>
          <p:cNvPr id="5" name="Рисунок 4" descr="ТРЦ Атмосфер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9399" y="214290"/>
            <a:ext cx="5137261" cy="57984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364" name="Прямоугольник 5"/>
          <p:cNvSpPr>
            <a:spLocks noChangeArrowheads="1"/>
          </p:cNvSpPr>
          <p:nvPr/>
        </p:nvSpPr>
        <p:spPr bwMode="auto">
          <a:xfrm>
            <a:off x="500063" y="6143625"/>
            <a:ext cx="8643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Calilbri"/>
              </a:rPr>
              <a:t>Торговый центр с паркингом Комендантской площади в С-Петербурге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. 12 ГАМТ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4847" y="573523"/>
            <a:ext cx="7523577" cy="5015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358775" y="5857875"/>
            <a:ext cx="8785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Вторя сцена Мариинского театра (ГАМТ) г. С-Петербург</a:t>
            </a:r>
          </a:p>
        </p:txBody>
      </p:sp>
      <p:sp>
        <p:nvSpPr>
          <p:cNvPr id="16388" name="Slide Number Placeholder 6"/>
          <p:cNvSpPr txBox="1">
            <a:spLocks noGrp="1"/>
          </p:cNvSpPr>
          <p:nvPr/>
        </p:nvSpPr>
        <p:spPr bwMode="auto">
          <a:xfrm>
            <a:off x="7286625" y="6500813"/>
            <a:ext cx="10826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E2D51F0A-14F5-402F-A9B7-57A4AEFD4E1E}" type="slidenum">
              <a:rPr lang="ru-RU" sz="1200" b="1">
                <a:solidFill>
                  <a:srgbClr val="663300"/>
                </a:solidFill>
                <a:latin typeface="Corbel" pitchFamily="34" charset="0"/>
              </a:rPr>
              <a:pPr algn="ctr"/>
              <a:t>12</a:t>
            </a:fld>
            <a:endParaRPr lang="ru-RU" sz="1200" b="1">
              <a:solidFill>
                <a:srgbClr val="6633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5" name="Picture 5" descr="gabt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23528" y="834678"/>
            <a:ext cx="8499475" cy="47545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1" name="TextBox 4"/>
          <p:cNvSpPr txBox="1">
            <a:spLocks noChangeArrowheads="1"/>
          </p:cNvSpPr>
          <p:nvPr/>
        </p:nvSpPr>
        <p:spPr bwMode="auto">
          <a:xfrm>
            <a:off x="358775" y="5857875"/>
            <a:ext cx="8785225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Реконструкция Большого театра, г. Москва</a:t>
            </a:r>
          </a:p>
          <a:p>
            <a:pPr algn="ctr"/>
            <a:endParaRPr lang="ru-RU" sz="2400" b="1">
              <a:latin typeface="Calibri" pitchFamily="34" charset="0"/>
            </a:endParaRPr>
          </a:p>
        </p:txBody>
      </p:sp>
      <p:sp>
        <p:nvSpPr>
          <p:cNvPr id="17412" name="Slide Number Placeholder 6"/>
          <p:cNvSpPr txBox="1">
            <a:spLocks noGrp="1"/>
          </p:cNvSpPr>
          <p:nvPr/>
        </p:nvSpPr>
        <p:spPr bwMode="auto">
          <a:xfrm>
            <a:off x="7286625" y="6500813"/>
            <a:ext cx="10826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ctr"/>
            <a:fld id="{393C3011-C0EA-40A1-98DA-4CE4BE34101F}" type="slidenum">
              <a:rPr lang="ru-RU" sz="1200" b="1">
                <a:solidFill>
                  <a:srgbClr val="663300"/>
                </a:solidFill>
                <a:latin typeface="Corbel" pitchFamily="34" charset="0"/>
              </a:rPr>
              <a:pPr algn="ctr"/>
              <a:t>13</a:t>
            </a:fld>
            <a:endParaRPr lang="ru-RU" sz="1200" b="1">
              <a:solidFill>
                <a:srgbClr val="66330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00188" y="285750"/>
            <a:ext cx="5072062" cy="838200"/>
          </a:xfrm>
        </p:spPr>
        <p:txBody>
          <a:bodyPr/>
          <a:lstStyle/>
          <a:p>
            <a:pPr eaLnBrk="1" hangingPunct="1"/>
            <a:r>
              <a:rPr lang="ru-RU" sz="3200" b="1" smtClean="0">
                <a:ea typeface="Calibri" pitchFamily="34" charset="0"/>
                <a:cs typeface="Calibri" pitchFamily="34" charset="0"/>
              </a:rPr>
              <a:t>А как в столице </a:t>
            </a:r>
            <a:br>
              <a:rPr lang="ru-RU" sz="3200" b="1" smtClean="0">
                <a:ea typeface="Calibri" pitchFamily="34" charset="0"/>
                <a:cs typeface="Calibri" pitchFamily="34" charset="0"/>
              </a:rPr>
            </a:br>
            <a:r>
              <a:rPr lang="ru-RU" sz="3200" b="1" smtClean="0">
                <a:ea typeface="Calibri" pitchFamily="34" charset="0"/>
                <a:cs typeface="Calibri" pitchFamily="34" charset="0"/>
              </a:rPr>
              <a:t>Пермского края?</a:t>
            </a:r>
          </a:p>
        </p:txBody>
      </p:sp>
      <p:pic>
        <p:nvPicPr>
          <p:cNvPr id="18435" name="Picture 4" descr="Изображение 0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714500"/>
            <a:ext cx="5827713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5" descr="Изображение 0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24350" y="1643063"/>
            <a:ext cx="48196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7" descr="Изображение 0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95563" y="4000500"/>
            <a:ext cx="6548437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8" descr="Изображение 02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3" y="4000500"/>
            <a:ext cx="4537075" cy="172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9" name="TextBox 2"/>
          <p:cNvSpPr txBox="1">
            <a:spLocks noChangeArrowheads="1"/>
          </p:cNvSpPr>
          <p:nvPr/>
        </p:nvSpPr>
        <p:spPr bwMode="auto">
          <a:xfrm>
            <a:off x="2643188" y="6000750"/>
            <a:ext cx="4575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latin typeface="Calibri" pitchFamily="34" charset="0"/>
              </a:rPr>
              <a:t> </a:t>
            </a:r>
            <a:r>
              <a:rPr lang="ru-RU" sz="2400" b="1">
                <a:latin typeface="Calibri" pitchFamily="34" charset="0"/>
              </a:rPr>
              <a:t>Октябрьская площадь, г. Пермь</a:t>
            </a:r>
          </a:p>
        </p:txBody>
      </p:sp>
      <p:pic>
        <p:nvPicPr>
          <p:cNvPr id="18440" name="Picture 15" descr="support_vopros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0813" y="214313"/>
            <a:ext cx="1657350" cy="139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1714500" y="6286500"/>
            <a:ext cx="5918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latin typeface="Calibri" pitchFamily="34" charset="0"/>
              </a:rPr>
              <a:t> </a:t>
            </a:r>
            <a:r>
              <a:rPr lang="ru-RU" sz="2400" b="1">
                <a:latin typeface="Calibri" pitchFamily="34" charset="0"/>
              </a:rPr>
              <a:t>Несанкционированная парковка, г. Пермь</a:t>
            </a:r>
          </a:p>
        </p:txBody>
      </p:sp>
      <p:pic>
        <p:nvPicPr>
          <p:cNvPr id="19459" name="Рисунок 3" descr="b_2276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0" y="500063"/>
            <a:ext cx="7477125" cy="560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 descr="DSC0108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25" y="285750"/>
            <a:ext cx="4643438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857375" y="6215063"/>
            <a:ext cx="6535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Двор жилого дома в Ленинском р-не г.Перми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428625"/>
            <a:ext cx="8780462" cy="578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571500" y="214313"/>
            <a:ext cx="8929688" cy="1428750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ea typeface="Calibri" pitchFamily="34" charset="0"/>
                <a:cs typeface="Calibri" pitchFamily="34" charset="0"/>
              </a:rPr>
              <a:t>ПУТИ БЕЗОПАСНОГО ОСВОЕНИЯ  ПОДЗЕМНОГО ПРОСТРАНСТВА В УСЛОВИЯХ ПЛОТНОЙ ГОРОДСКОЙ ЗАСТРОЙКИ</a:t>
            </a:r>
          </a:p>
        </p:txBody>
      </p:sp>
      <p:sp>
        <p:nvSpPr>
          <p:cNvPr id="22531" name="Подзаголовок 2"/>
          <p:cNvSpPr>
            <a:spLocks noGrp="1"/>
          </p:cNvSpPr>
          <p:nvPr>
            <p:ph idx="1"/>
          </p:nvPr>
        </p:nvSpPr>
        <p:spPr>
          <a:xfrm>
            <a:off x="714375" y="1643063"/>
            <a:ext cx="8858250" cy="485775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Char char="v"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Комплексный учет всех факторов влияния нового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строительства на существующую застройку (14  опасных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природных процессов) </a:t>
            </a:r>
          </a:p>
          <a:p>
            <a:pPr marL="0" indent="0" eaLnBrk="1" hangingPunct="1">
              <a:buFont typeface="Wingdings" pitchFamily="2" charset="2"/>
              <a:buChar char="v"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Применение защитных мероприятий, выбор безопасной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технологии ведения работ подземного строительства </a:t>
            </a:r>
          </a:p>
          <a:p>
            <a:pPr marL="0" indent="0" eaLnBrk="1" hangingPunct="1">
              <a:buFont typeface="Wingdings" pitchFamily="2" charset="2"/>
              <a:buChar char="v"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Мониторинг существующих и возводимых зданий и </a:t>
            </a:r>
          </a:p>
          <a:p>
            <a:pPr marL="0" indent="0" eaLnBrk="1" hangingPunct="1">
              <a:buFont typeface="Arial" pitchFamily="34" charset="0"/>
              <a:buNone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 сооружений</a:t>
            </a:r>
          </a:p>
          <a:p>
            <a:pPr marL="0" indent="0" eaLnBrk="1" hangingPunct="1">
              <a:buFont typeface="Wingdings" pitchFamily="2" charset="2"/>
              <a:buChar char="v"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Разработка «Концепции освоения подземного пространства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и основных направлений развития подземной урбанизации</a:t>
            </a:r>
          </a:p>
          <a:p>
            <a:pPr marL="0" indent="0" eaLnBrk="1" hangingPunct="1">
              <a:buFont typeface="Wingdings 2" pitchFamily="18" charset="2"/>
              <a:buNone/>
            </a:pP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   города Перми»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285750" y="214313"/>
            <a:ext cx="8858250" cy="1714500"/>
          </a:xfrm>
        </p:spPr>
        <p:txBody>
          <a:bodyPr/>
          <a:lstStyle/>
          <a:p>
            <a:pPr algn="ctr" eaLnBrk="1" hangingPunct="1"/>
            <a:r>
              <a:rPr lang="ru-RU" sz="2800" b="1" smtClean="0">
                <a:ea typeface="Calibri" pitchFamily="34" charset="0"/>
                <a:cs typeface="Calibri" pitchFamily="34" charset="0"/>
              </a:rPr>
              <a:t>Изменилась нормативная  база, устанавливающая правила освоения подземного пространства и необходимость осуществления геотехнического сопровождения </a:t>
            </a:r>
          </a:p>
        </p:txBody>
      </p:sp>
      <p:sp>
        <p:nvSpPr>
          <p:cNvPr id="23555" name="Содержимое 2"/>
          <p:cNvSpPr>
            <a:spLocks noGrp="1"/>
          </p:cNvSpPr>
          <p:nvPr>
            <p:ph idx="1"/>
          </p:nvPr>
        </p:nvSpPr>
        <p:spPr>
          <a:xfrm>
            <a:off x="142875" y="2357438"/>
            <a:ext cx="8786813" cy="4214812"/>
          </a:xfrm>
        </p:spPr>
        <p:txBody>
          <a:bodyPr/>
          <a:lstStyle/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Федеральный закон от 30 декабря 2009 г. № 384-ФЗ «Технический регламент о безопасности зданий и сооружений» </a:t>
            </a:r>
          </a:p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СП 22.13330.2011  «СНиП 2.02.01-83* Основания зданий и сооружений»</a:t>
            </a:r>
          </a:p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СП 24.13330.2011 «СНиП 2.02.03-85 Свайные фундаменты»</a:t>
            </a:r>
          </a:p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ГОСТ Р 53778-2010  «Здания и сооружения. Правила обследования и </a:t>
            </a:r>
            <a:r>
              <a:rPr lang="ru-RU" sz="24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мониторинга</a:t>
            </a:r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технического состояния»</a:t>
            </a:r>
          </a:p>
          <a:p>
            <a:pPr eaLnBrk="1" hangingPunct="1"/>
            <a:r>
              <a:rPr lang="ru-RU" sz="2400" b="1" smtClean="0">
                <a:latin typeface="Times New Roman" pitchFamily="18" charset="0"/>
                <a:cs typeface="Times New Roman" pitchFamily="18" charset="0"/>
              </a:rPr>
              <a:t> СП 50-101-2004  «Проектирование и устройство оснований и фундаментов зданий и сооружений»</a:t>
            </a:r>
          </a:p>
          <a:p>
            <a:pPr eaLnBrk="1" hangingPunct="1"/>
            <a:endParaRPr lang="ru-RU" sz="120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Содержимое 3" descr="DSC00060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28625" y="214313"/>
            <a:ext cx="8215313" cy="64293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1143000"/>
          </a:xfrm>
        </p:spPr>
        <p:txBody>
          <a:bodyPr/>
          <a:lstStyle/>
          <a:p>
            <a:pPr algn="ctr" eaLnBrk="1" hangingPunct="1"/>
            <a:r>
              <a:rPr lang="ru-RU" sz="3200" b="1" smtClean="0">
                <a:ea typeface="Calibri" pitchFamily="34" charset="0"/>
                <a:cs typeface="Calibri" pitchFamily="34" charset="0"/>
              </a:rPr>
              <a:t>Геотехнический мониторинг и сопровождение подземного строительства</a:t>
            </a: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914400" y="1428750"/>
            <a:ext cx="8229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25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Для объектов нового строительства и реконструкции необходимо проводить геотехнический мониторинг:</a:t>
            </a:r>
          </a:p>
          <a:p>
            <a:pPr eaLnBrk="1" hangingPunct="1">
              <a:lnSpc>
                <a:spcPct val="80000"/>
              </a:lnSpc>
            </a:pPr>
            <a:r>
              <a:rPr lang="ru-RU" sz="25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оснований, фундаментов и конструкций сооружений: уникальных  вновь возводимых или реконструируемых</a:t>
            </a:r>
          </a:p>
          <a:p>
            <a:pPr eaLnBrk="1" hangingPunct="1">
              <a:lnSpc>
                <a:spcPct val="80000"/>
              </a:lnSpc>
            </a:pPr>
            <a:r>
              <a:rPr lang="ru-RU" sz="25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вновь возводимых I уровня ответственности при высоте более 75 м </a:t>
            </a:r>
          </a:p>
          <a:p>
            <a:pPr eaLnBrk="1" hangingPunct="1">
              <a:lnSpc>
                <a:spcPct val="80000"/>
              </a:lnSpc>
            </a:pPr>
            <a:r>
              <a:rPr lang="ru-RU" sz="25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 вновь возводимых I и II уровней ответственности при высоте менее 75 м при их размещении на площадках с III категорией сложности инженерно-геологических условий</a:t>
            </a:r>
          </a:p>
          <a:p>
            <a:pPr eaLnBrk="1" hangingPunct="1">
              <a:lnSpc>
                <a:spcPct val="80000"/>
              </a:lnSpc>
            </a:pPr>
            <a:endParaRPr lang="ru-RU" sz="2500" b="1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2500" b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реконструируемых I и II уровней ответственности</a:t>
            </a:r>
          </a:p>
        </p:txBody>
      </p:sp>
      <p:pic>
        <p:nvPicPr>
          <p:cNvPr id="245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3789363"/>
            <a:ext cx="84772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5157788"/>
            <a:ext cx="8477250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857375"/>
            <a:ext cx="84772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3" descr="Геологические процессы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428625"/>
            <a:ext cx="8078788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579563" y="261938"/>
            <a:ext cx="6808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Центр технических инноваций и модернизации в строительстве </a:t>
            </a:r>
          </a:p>
          <a:p>
            <a:pPr algn="ctr"/>
            <a:r>
              <a:rPr lang="ru-RU">
                <a:latin typeface="Times New Roman" pitchFamily="18" charset="0"/>
              </a:rPr>
              <a:t>«МИКС» ПНИПУ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51050" y="981075"/>
            <a:ext cx="5761038" cy="0"/>
          </a:xfrm>
          <a:prstGeom prst="line">
            <a:avLst/>
          </a:prstGeom>
          <a:ln w="1270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79563" y="188913"/>
            <a:ext cx="7240587" cy="0"/>
          </a:xfrm>
          <a:prstGeom prst="line">
            <a:avLst/>
          </a:prstGeom>
          <a:ln w="1270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Прямоугольник 9"/>
          <p:cNvSpPr>
            <a:spLocks noChangeArrowheads="1"/>
          </p:cNvSpPr>
          <p:nvPr/>
        </p:nvSpPr>
        <p:spPr bwMode="auto">
          <a:xfrm>
            <a:off x="395288" y="1052513"/>
            <a:ext cx="849788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solidFill>
                  <a:srgbClr val="C94009"/>
                </a:solidFill>
              </a:rPr>
              <a:t>Уникальные возможности для выполнения работ в условиях  плотной городской застройки</a:t>
            </a:r>
            <a:endParaRPr lang="ru-RU" sz="2400"/>
          </a:p>
        </p:txBody>
      </p:sp>
      <p:sp>
        <p:nvSpPr>
          <p:cNvPr id="26630" name="Rectangle 13"/>
          <p:cNvSpPr>
            <a:spLocks noChangeArrowheads="1"/>
          </p:cNvSpPr>
          <p:nvPr/>
        </p:nvSpPr>
        <p:spPr bwMode="auto">
          <a:xfrm>
            <a:off x="468313" y="2060575"/>
            <a:ext cx="75612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ru-RU" sz="2000" b="1">
                <a:latin typeface="Calibri" pitchFamily="34" charset="0"/>
              </a:rPr>
              <a:t>Малогабаритная техника имеет ряд существенных преимуществ:</a:t>
            </a:r>
          </a:p>
        </p:txBody>
      </p:sp>
      <p:sp>
        <p:nvSpPr>
          <p:cNvPr id="26631" name="Прямоугольник 11"/>
          <p:cNvSpPr>
            <a:spLocks noChangeArrowheads="1"/>
          </p:cNvSpPr>
          <p:nvPr/>
        </p:nvSpPr>
        <p:spPr bwMode="auto">
          <a:xfrm>
            <a:off x="250825" y="2420938"/>
            <a:ext cx="453707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i="1">
                <a:latin typeface="Calibri" pitchFamily="34" charset="0"/>
              </a:rPr>
              <a:t>- перемещение установки самоходным способом</a:t>
            </a:r>
          </a:p>
          <a:p>
            <a:pPr>
              <a:buFontTx/>
              <a:buChar char="-"/>
            </a:pPr>
            <a:r>
              <a:rPr lang="ru-RU" sz="2200" i="1">
                <a:latin typeface="Calibri" pitchFamily="34" charset="0"/>
              </a:rPr>
              <a:t>незначительные габаритные размеры (ширина от 700 мм) идеально подходят для работ в стесненных условиях</a:t>
            </a:r>
          </a:p>
          <a:p>
            <a:r>
              <a:rPr lang="ru-RU" sz="2200" i="1">
                <a:latin typeface="Calibri" pitchFamily="34" charset="0"/>
              </a:rPr>
              <a:t>- проведение буровых работ на уже обустроенных объектах с максимально бережным отношением к участку бурения</a:t>
            </a:r>
          </a:p>
          <a:p>
            <a:r>
              <a:rPr lang="ru-RU" sz="2200" i="1">
                <a:latin typeface="Calibri" pitchFamily="34" charset="0"/>
              </a:rPr>
              <a:t>- возможность проведения буровых работ различного назначения.</a:t>
            </a:r>
          </a:p>
          <a:p>
            <a:pPr>
              <a:buFontTx/>
              <a:buChar char="-"/>
            </a:pPr>
            <a:endParaRPr lang="ru-RU" sz="2200" i="1">
              <a:latin typeface="Calibri" pitchFamily="34" charset="0"/>
            </a:endParaRPr>
          </a:p>
        </p:txBody>
      </p:sp>
      <p:pic>
        <p:nvPicPr>
          <p:cNvPr id="26632" name="Рисунок 0" descr="колонтитулы.jpg"/>
          <p:cNvPicPr>
            <a:picLocks noChangeAspect="1" noChangeArrowheads="1"/>
          </p:cNvPicPr>
          <p:nvPr/>
        </p:nvPicPr>
        <p:blipFill>
          <a:blip r:embed="rId3"/>
          <a:srcRect l="1563" t="4472" r="79691" b="41864"/>
          <a:stretch>
            <a:fillRect/>
          </a:stretch>
        </p:blipFill>
        <p:spPr bwMode="auto">
          <a:xfrm>
            <a:off x="250825" y="0"/>
            <a:ext cx="1081088" cy="105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3429000"/>
            <a:ext cx="4033838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4" name="Прямоугольник 12"/>
          <p:cNvSpPr>
            <a:spLocks noChangeArrowheads="1"/>
          </p:cNvSpPr>
          <p:nvPr/>
        </p:nvSpPr>
        <p:spPr bwMode="auto">
          <a:xfrm>
            <a:off x="5003800" y="6165850"/>
            <a:ext cx="3228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ru-RU">
                <a:latin typeface="Calibri" pitchFamily="34" charset="0"/>
              </a:rPr>
              <a:t>Малая буровая установка </a:t>
            </a:r>
            <a:r>
              <a:rPr lang="ru-RU" b="1">
                <a:latin typeface="Calibri" pitchFamily="34" charset="0"/>
              </a:rPr>
              <a:t>КВ13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579563" y="261938"/>
            <a:ext cx="6808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Центр технических инноваций и модернизации в строительстве </a:t>
            </a:r>
          </a:p>
          <a:p>
            <a:pPr algn="ctr"/>
            <a:r>
              <a:rPr lang="ru-RU">
                <a:latin typeface="Times New Roman" pitchFamily="18" charset="0"/>
              </a:rPr>
              <a:t>«МИКС» ПНИПУ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51050" y="981075"/>
            <a:ext cx="5761038" cy="0"/>
          </a:xfrm>
          <a:prstGeom prst="line">
            <a:avLst/>
          </a:prstGeom>
          <a:ln w="1270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79563" y="188913"/>
            <a:ext cx="7240587" cy="0"/>
          </a:xfrm>
          <a:prstGeom prst="line">
            <a:avLst/>
          </a:prstGeom>
          <a:ln w="1270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3" name="Прямоугольник 9"/>
          <p:cNvSpPr>
            <a:spLocks noChangeArrowheads="1"/>
          </p:cNvSpPr>
          <p:nvPr/>
        </p:nvSpPr>
        <p:spPr bwMode="auto">
          <a:xfrm>
            <a:off x="395288" y="1125538"/>
            <a:ext cx="84248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94009"/>
                </a:solidFill>
                <a:latin typeface="Calibri" pitchFamily="34" charset="0"/>
              </a:rPr>
              <a:t>Определение характеристик грунтового основания  в условиях плотной застройки</a:t>
            </a:r>
            <a:endParaRPr lang="ru-RU" sz="2800">
              <a:latin typeface="Calibri" pitchFamily="34" charset="0"/>
            </a:endParaRPr>
          </a:p>
        </p:txBody>
      </p:sp>
      <p:sp>
        <p:nvSpPr>
          <p:cNvPr id="2765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2420938"/>
            <a:ext cx="4643438" cy="4437062"/>
          </a:xfrm>
        </p:spPr>
        <p:txBody>
          <a:bodyPr/>
          <a:lstStyle/>
          <a:p>
            <a:pPr marR="0" algn="l" eaLnBrk="1" hangingPunct="1">
              <a:buFont typeface="Arial" pitchFamily="34" charset="0"/>
              <a:buNone/>
            </a:pPr>
            <a:r>
              <a:rPr lang="ru-RU" sz="2200" i="1" smtClean="0">
                <a:latin typeface="Calibri" pitchFamily="34" charset="0"/>
              </a:rPr>
              <a:t>- определение стандартных механических характеристик грунтов методами статического зондирования грунта (CPT test), с усилием вдавливания до 140 кН. </a:t>
            </a:r>
          </a:p>
          <a:p>
            <a:pPr marR="0" algn="l" eaLnBrk="1" hangingPunct="1">
              <a:buFont typeface="Arial" pitchFamily="34" charset="0"/>
              <a:buNone/>
            </a:pPr>
            <a:r>
              <a:rPr lang="ru-RU" sz="2200" i="1" smtClean="0">
                <a:latin typeface="Calibri" pitchFamily="34" charset="0"/>
              </a:rPr>
              <a:t>В соответствии с ГОСТ 19912-2001</a:t>
            </a:r>
          </a:p>
          <a:p>
            <a:pPr marR="0" algn="l" eaLnBrk="1" hangingPunct="1">
              <a:buFont typeface="Arial" pitchFamily="34" charset="0"/>
              <a:buNone/>
            </a:pPr>
            <a:endParaRPr lang="ru-RU" sz="2200" i="1" smtClean="0">
              <a:latin typeface="Calibri" pitchFamily="34" charset="0"/>
            </a:endParaRPr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538413"/>
            <a:ext cx="3949700" cy="359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Прямоугольник 14"/>
          <p:cNvSpPr>
            <a:spLocks noChangeArrowheads="1"/>
          </p:cNvSpPr>
          <p:nvPr/>
        </p:nvSpPr>
        <p:spPr bwMode="auto">
          <a:xfrm>
            <a:off x="4356100" y="62118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lang="ru-RU">
                <a:latin typeface="Calibri" pitchFamily="34" charset="0"/>
              </a:rPr>
              <a:t>Мобильная установка статического зондирования </a:t>
            </a:r>
            <a:r>
              <a:rPr lang="ru-RU" i="1">
                <a:latin typeface="Calibri" pitchFamily="34" charset="0"/>
              </a:rPr>
              <a:t>LWC-100XS</a:t>
            </a:r>
            <a:r>
              <a:rPr lang="en-US" i="1">
                <a:latin typeface="Calibri" pitchFamily="34" charset="0"/>
              </a:rPr>
              <a:t> (</a:t>
            </a:r>
            <a:r>
              <a:rPr lang="ru-RU" i="1">
                <a:latin typeface="Calibri" pitchFamily="34" charset="0"/>
              </a:rPr>
              <a:t>Нидерланды)</a:t>
            </a:r>
          </a:p>
        </p:txBody>
      </p:sp>
      <p:pic>
        <p:nvPicPr>
          <p:cNvPr id="27657" name="Рисунок 0" descr="колонтитулы.jpg"/>
          <p:cNvPicPr>
            <a:picLocks noChangeAspect="1" noChangeArrowheads="1"/>
          </p:cNvPicPr>
          <p:nvPr/>
        </p:nvPicPr>
        <p:blipFill>
          <a:blip r:embed="rId4"/>
          <a:srcRect l="1563" t="4472" r="79691" b="41864"/>
          <a:stretch>
            <a:fillRect/>
          </a:stretch>
        </p:blipFill>
        <p:spPr bwMode="auto">
          <a:xfrm>
            <a:off x="250825" y="0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1579563" y="261938"/>
            <a:ext cx="6808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Центр технических инноваций и модернизации в строительстве </a:t>
            </a:r>
          </a:p>
          <a:p>
            <a:pPr algn="ctr"/>
            <a:r>
              <a:rPr lang="ru-RU">
                <a:latin typeface="Calibri" pitchFamily="34" charset="0"/>
              </a:rPr>
              <a:t>«МИКС» ПНИПУ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51050" y="981075"/>
            <a:ext cx="5761038" cy="0"/>
          </a:xfrm>
          <a:prstGeom prst="line">
            <a:avLst/>
          </a:prstGeom>
          <a:ln w="1270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79563" y="188913"/>
            <a:ext cx="7240587" cy="0"/>
          </a:xfrm>
          <a:prstGeom prst="line">
            <a:avLst/>
          </a:prstGeom>
          <a:ln w="1270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7" name="Прямоугольник 9"/>
          <p:cNvSpPr>
            <a:spLocks noChangeArrowheads="1"/>
          </p:cNvSpPr>
          <p:nvPr/>
        </p:nvSpPr>
        <p:spPr bwMode="auto">
          <a:xfrm>
            <a:off x="928688" y="1143000"/>
            <a:ext cx="84248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94009"/>
                </a:solidFill>
                <a:latin typeface="Calibri" pitchFamily="34" charset="0"/>
              </a:rPr>
              <a:t>Определение характеристик грунтового основания</a:t>
            </a:r>
          </a:p>
          <a:p>
            <a:pPr algn="ctr"/>
            <a:r>
              <a:rPr lang="ru-RU" sz="2800" b="1">
                <a:solidFill>
                  <a:srgbClr val="C94009"/>
                </a:solidFill>
                <a:latin typeface="Calibri" pitchFamily="34" charset="0"/>
              </a:rPr>
              <a:t> в полевых условиях</a:t>
            </a:r>
            <a:endParaRPr lang="ru-RU" sz="2800">
              <a:latin typeface="Calibri" pitchFamily="34" charset="0"/>
            </a:endParaRPr>
          </a:p>
        </p:txBody>
      </p:sp>
      <p:sp>
        <p:nvSpPr>
          <p:cNvPr id="28678" name="Прямоугольник 12"/>
          <p:cNvSpPr>
            <a:spLocks noChangeArrowheads="1"/>
          </p:cNvSpPr>
          <p:nvPr/>
        </p:nvSpPr>
        <p:spPr bwMode="auto">
          <a:xfrm>
            <a:off x="1143000" y="1857375"/>
            <a:ext cx="8424863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i="1">
                <a:latin typeface="Calibri" pitchFamily="34" charset="0"/>
              </a:rPr>
              <a:t>Определение стандартных прочностных и деформационных характеристик грунтов при помощи прессиометрических и</a:t>
            </a:r>
          </a:p>
          <a:p>
            <a:r>
              <a:rPr lang="ru-RU" sz="2000" i="1">
                <a:latin typeface="Calibri" pitchFamily="34" charset="0"/>
              </a:rPr>
              <a:t> штамповых испытаний в скважинах согласно ГОСТ 20276-99</a:t>
            </a:r>
          </a:p>
          <a:p>
            <a:endParaRPr lang="ru-RU" b="1">
              <a:latin typeface="Calibri" pitchFamily="34" charset="0"/>
            </a:endParaRPr>
          </a:p>
        </p:txBody>
      </p:sp>
      <p:pic>
        <p:nvPicPr>
          <p:cNvPr id="28679" name="Рисунок 11" descr="прессиометр ПЭВ-89МК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38" y="3000375"/>
            <a:ext cx="399415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Прямоугольник 15"/>
          <p:cNvSpPr>
            <a:spLocks noChangeArrowheads="1"/>
          </p:cNvSpPr>
          <p:nvPr/>
        </p:nvSpPr>
        <p:spPr bwMode="auto">
          <a:xfrm>
            <a:off x="4857750" y="6215063"/>
            <a:ext cx="48593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ru-RU" b="1">
                <a:latin typeface="Calibri" pitchFamily="34" charset="0"/>
              </a:rPr>
              <a:t>Винтовой штамп  </a:t>
            </a:r>
            <a:r>
              <a:rPr lang="ru-RU" b="1" i="1">
                <a:latin typeface="Calibri" pitchFamily="34" charset="0"/>
              </a:rPr>
              <a:t>ШВ 60</a:t>
            </a:r>
            <a:endParaRPr lang="ru-RU" sz="2000">
              <a:solidFill>
                <a:srgbClr val="C94009"/>
              </a:solidFill>
              <a:latin typeface="Calibri" pitchFamily="34" charset="0"/>
            </a:endParaRPr>
          </a:p>
        </p:txBody>
      </p:sp>
      <p:sp>
        <p:nvSpPr>
          <p:cNvPr id="28681" name="Подзаголовок 2"/>
          <p:cNvSpPr txBox="1">
            <a:spLocks/>
          </p:cNvSpPr>
          <p:nvPr/>
        </p:nvSpPr>
        <p:spPr bwMode="auto">
          <a:xfrm>
            <a:off x="1143000" y="6215063"/>
            <a:ext cx="4105275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spcBef>
                <a:spcPct val="20000"/>
              </a:spcBef>
              <a:buFont typeface="Arial" pitchFamily="34" charset="0"/>
              <a:buNone/>
            </a:pPr>
            <a:r>
              <a:rPr lang="ru-RU" b="1">
                <a:latin typeface="Calibri" pitchFamily="34" charset="0"/>
              </a:rPr>
              <a:t>Прессиометр </a:t>
            </a:r>
            <a:r>
              <a:rPr lang="ru-RU" b="1" i="1">
                <a:latin typeface="Calibri" pitchFamily="34" charset="0"/>
              </a:rPr>
              <a:t>ПЭВ-89МК</a:t>
            </a:r>
            <a:endParaRPr lang="ru-RU" b="1">
              <a:latin typeface="Calibri" pitchFamily="34" charset="0"/>
            </a:endParaRPr>
          </a:p>
          <a:p>
            <a:pPr>
              <a:spcBef>
                <a:spcPct val="20000"/>
              </a:spcBef>
              <a:buFontTx/>
              <a:buChar char="-"/>
            </a:pPr>
            <a:endParaRPr lang="ru-RU" sz="2000">
              <a:solidFill>
                <a:srgbClr val="C94009"/>
              </a:solidFill>
              <a:latin typeface="Constantia" pitchFamily="18" charset="0"/>
            </a:endParaRPr>
          </a:p>
        </p:txBody>
      </p:sp>
      <p:pic>
        <p:nvPicPr>
          <p:cNvPr id="28682" name="Рисунок 0" descr="колонтитулы.jpg"/>
          <p:cNvPicPr>
            <a:picLocks noChangeAspect="1" noChangeArrowheads="1"/>
          </p:cNvPicPr>
          <p:nvPr/>
        </p:nvPicPr>
        <p:blipFill>
          <a:blip r:embed="rId4"/>
          <a:srcRect l="1563" t="4472" r="79691" b="41864"/>
          <a:stretch>
            <a:fillRect/>
          </a:stretch>
        </p:blipFill>
        <p:spPr bwMode="auto">
          <a:xfrm>
            <a:off x="250825" y="0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00750" y="3000375"/>
            <a:ext cx="2428875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1579563" y="261938"/>
            <a:ext cx="6808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Times New Roman" pitchFamily="18" charset="0"/>
              </a:rPr>
              <a:t>Центр технических инноваций и модернизации в строительстве </a:t>
            </a:r>
          </a:p>
          <a:p>
            <a:pPr algn="ctr"/>
            <a:r>
              <a:rPr lang="ru-RU">
                <a:latin typeface="Times New Roman" pitchFamily="18" charset="0"/>
              </a:rPr>
              <a:t>«МИКС» ПНИПУ</a:t>
            </a: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2051050" y="981075"/>
            <a:ext cx="5761038" cy="0"/>
          </a:xfrm>
          <a:prstGeom prst="line">
            <a:avLst/>
          </a:prstGeom>
          <a:ln w="1270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579563" y="188913"/>
            <a:ext cx="7240587" cy="0"/>
          </a:xfrm>
          <a:prstGeom prst="line">
            <a:avLst/>
          </a:prstGeom>
          <a:ln w="1270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1" name="Прямоугольник 9"/>
          <p:cNvSpPr>
            <a:spLocks noChangeArrowheads="1"/>
          </p:cNvSpPr>
          <p:nvPr/>
        </p:nvSpPr>
        <p:spPr bwMode="auto">
          <a:xfrm>
            <a:off x="395288" y="1125538"/>
            <a:ext cx="842486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C94009"/>
                </a:solidFill>
                <a:latin typeface="Calibri" pitchFamily="34" charset="0"/>
              </a:rPr>
              <a:t>Определение характеристик грунтового основания в лабораторных условиях</a:t>
            </a:r>
            <a:endParaRPr lang="ru-RU" sz="2800">
              <a:latin typeface="Calibri" pitchFamily="34" charset="0"/>
            </a:endParaRPr>
          </a:p>
        </p:txBody>
      </p:sp>
      <p:sp>
        <p:nvSpPr>
          <p:cNvPr id="2970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825" y="2060575"/>
            <a:ext cx="8569325" cy="1081088"/>
          </a:xfrm>
        </p:spPr>
        <p:txBody>
          <a:bodyPr/>
          <a:lstStyle/>
          <a:p>
            <a:pPr marR="0" algn="just" eaLnBrk="1" hangingPunct="1">
              <a:lnSpc>
                <a:spcPct val="70000"/>
              </a:lnSpc>
              <a:buFont typeface="Arial" pitchFamily="34" charset="0"/>
              <a:buNone/>
            </a:pPr>
            <a:r>
              <a:rPr lang="ru-RU" sz="2200" b="1" u="sng" smtClean="0">
                <a:latin typeface="Calibri" pitchFamily="34" charset="0"/>
              </a:rPr>
              <a:t>АСИС</a:t>
            </a:r>
            <a:r>
              <a:rPr lang="ru-RU" sz="2200" b="1" smtClean="0">
                <a:latin typeface="Calibri" pitchFamily="34" charset="0"/>
              </a:rPr>
              <a:t> – </a:t>
            </a:r>
            <a:r>
              <a:rPr lang="ru-RU" sz="2200" smtClean="0">
                <a:latin typeface="Calibri" pitchFamily="34" charset="0"/>
              </a:rPr>
              <a:t>это автоматизированный многофункциональный комплекс, предназначенный для лабораторных испытаний грунтов, а также горных пород с целью определения их прочностных и деформационных свойств. </a:t>
            </a:r>
          </a:p>
        </p:txBody>
      </p:sp>
      <p:sp>
        <p:nvSpPr>
          <p:cNvPr id="29703" name="Прямоугольник 11"/>
          <p:cNvSpPr>
            <a:spLocks noChangeArrowheads="1"/>
          </p:cNvSpPr>
          <p:nvPr/>
        </p:nvSpPr>
        <p:spPr bwMode="auto">
          <a:xfrm>
            <a:off x="323850" y="3644900"/>
            <a:ext cx="403225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u="sng">
                <a:latin typeface="Calibri" pitchFamily="34" charset="0"/>
              </a:rPr>
              <a:t>Комплексы АСИС обеспечивают испытания грунтов методами:</a:t>
            </a:r>
          </a:p>
          <a:p>
            <a:pPr lvl="1">
              <a:buFont typeface="Wingdings" pitchFamily="2" charset="2"/>
              <a:buChar char="q"/>
            </a:pPr>
            <a:r>
              <a:rPr lang="ru-RU" sz="2000">
                <a:latin typeface="Arial Narrow" pitchFamily="34" charset="0"/>
              </a:rPr>
              <a:t> компрессионного сжатия; </a:t>
            </a:r>
          </a:p>
          <a:p>
            <a:pPr lvl="1">
              <a:buFont typeface="Wingdings" pitchFamily="2" charset="2"/>
              <a:buChar char="q"/>
            </a:pPr>
            <a:r>
              <a:rPr lang="ru-RU" sz="2000">
                <a:latin typeface="Arial Narrow" pitchFamily="34" charset="0"/>
              </a:rPr>
              <a:t> одноплоскостного среза; </a:t>
            </a:r>
          </a:p>
          <a:p>
            <a:pPr lvl="1">
              <a:buFont typeface="Wingdings" pitchFamily="2" charset="2"/>
              <a:buChar char="q"/>
            </a:pPr>
            <a:r>
              <a:rPr lang="ru-RU" sz="2000">
                <a:latin typeface="Arial Narrow" pitchFamily="34" charset="0"/>
              </a:rPr>
              <a:t> трехосного сжатия; </a:t>
            </a:r>
          </a:p>
          <a:p>
            <a:pPr lvl="1">
              <a:buFont typeface="Wingdings" pitchFamily="2" charset="2"/>
              <a:buChar char="q"/>
            </a:pPr>
            <a:r>
              <a:rPr lang="ru-RU" sz="2000">
                <a:latin typeface="Arial Narrow" pitchFamily="34" charset="0"/>
              </a:rPr>
              <a:t> одноосного растяжения; </a:t>
            </a:r>
          </a:p>
          <a:p>
            <a:pPr lvl="1">
              <a:buFont typeface="Wingdings" pitchFamily="2" charset="2"/>
              <a:buChar char="q"/>
            </a:pPr>
            <a:r>
              <a:rPr lang="ru-RU" sz="2000">
                <a:latin typeface="Arial Narrow" pitchFamily="34" charset="0"/>
              </a:rPr>
              <a:t> одноосного сжатия.</a:t>
            </a:r>
          </a:p>
        </p:txBody>
      </p:sp>
      <p:pic>
        <p:nvPicPr>
          <p:cNvPr id="29704" name="Рисунок 15" descr="IMG_095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3429000"/>
            <a:ext cx="4394200" cy="328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Рисунок 0" descr="колонтитулы.jpg"/>
          <p:cNvPicPr>
            <a:picLocks noChangeAspect="1" noChangeArrowheads="1"/>
          </p:cNvPicPr>
          <p:nvPr/>
        </p:nvPicPr>
        <p:blipFill>
          <a:blip r:embed="rId4"/>
          <a:srcRect l="1563" t="4472" r="79691" b="41864"/>
          <a:stretch>
            <a:fillRect/>
          </a:stretch>
        </p:blipFill>
        <p:spPr bwMode="auto">
          <a:xfrm>
            <a:off x="250825" y="0"/>
            <a:ext cx="12255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539750" y="4797425"/>
            <a:ext cx="2879725" cy="576263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>
                <a:cs typeface="Times New Roman" pitchFamily="18" charset="0"/>
              </a:rPr>
              <a:t>ПРИВЛЕЧЕНИЕ КАДРОВОГО ПОТЕНЦИАЛА «ЦТИМС «МИКС» ПНИПУ  К РЕШЕНИЮ ПРОБЛЕМ ОСВОЕНИЯ ПОДЗЕМНОГО ПРОСТРАНСТВА Г. ПЕРМИ – ГАРАНТИЯ  КАЧЕСТВА МЕЖДУНАРОДНОГО УРОВНЯ</a:t>
            </a: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395288" y="5084763"/>
            <a:ext cx="850106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u="sng">
              <a:latin typeface="Times New Roman" pitchFamily="18" charset="0"/>
              <a:cs typeface="Times New Roman" pitchFamily="18" charset="0"/>
            </a:endParaRPr>
          </a:p>
          <a:p>
            <a:endParaRPr lang="ru-RU">
              <a:latin typeface="Calibri" pitchFamily="34" charset="0"/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142875" y="1785938"/>
            <a:ext cx="90011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/>
              <a:t>Сотрудники Центра:</a:t>
            </a:r>
          </a:p>
          <a:p>
            <a:pPr>
              <a:buFont typeface="Arial" pitchFamily="34" charset="0"/>
              <a:buChar char="•"/>
            </a:pPr>
            <a:r>
              <a:rPr lang="ru-RU" sz="2000" b="1"/>
              <a:t> Представляют Россию на мировом уровне в   Международном Обществе по механике грунтов и геотехнике (</a:t>
            </a:r>
            <a:r>
              <a:rPr lang="en-US" sz="2000" b="1"/>
              <a:t>ISSMGE)</a:t>
            </a:r>
            <a:r>
              <a:rPr lang="ru-RU" sz="2000" b="1"/>
              <a:t> в составе Технических комитетов «Фундаменты глубокого заложения» и «Улучшение свойств грунтов»</a:t>
            </a:r>
          </a:p>
          <a:p>
            <a:pPr>
              <a:buFont typeface="Arial" pitchFamily="34" charset="0"/>
              <a:buChar char="•"/>
            </a:pPr>
            <a:endParaRPr lang="ru-RU" sz="2000" b="1"/>
          </a:p>
          <a:p>
            <a:pPr>
              <a:buFont typeface="Arial" pitchFamily="34" charset="0"/>
              <a:buChar char="•"/>
            </a:pPr>
            <a:r>
              <a:rPr lang="ru-RU" sz="2000" b="1"/>
              <a:t> Возглавляют Российское отделение Международного Общества по геосинтетике (</a:t>
            </a:r>
            <a:r>
              <a:rPr lang="en-US" sz="2000" b="1"/>
              <a:t>IGS)</a:t>
            </a:r>
            <a:endParaRPr lang="ru-RU" sz="2000" b="1"/>
          </a:p>
          <a:p>
            <a:pPr>
              <a:buFont typeface="Arial" pitchFamily="34" charset="0"/>
              <a:buChar char="•"/>
            </a:pPr>
            <a:endParaRPr lang="ru-RU" sz="2000" b="1"/>
          </a:p>
          <a:p>
            <a:pPr>
              <a:buFont typeface="Arial" pitchFamily="34" charset="0"/>
              <a:buChar char="•"/>
            </a:pPr>
            <a:r>
              <a:rPr lang="ru-RU" sz="2000" b="1"/>
              <a:t> Являются членами Американского Института глубоких фундаментов (</a:t>
            </a:r>
            <a:r>
              <a:rPr lang="en-US" sz="2000" b="1"/>
              <a:t>DFI)</a:t>
            </a:r>
            <a:r>
              <a:rPr lang="ru-RU" sz="2000" b="1"/>
              <a:t> и Немецкого Геотехнического Общества (</a:t>
            </a:r>
            <a:r>
              <a:rPr lang="en-US" sz="2000" b="1"/>
              <a:t>DGGT</a:t>
            </a:r>
            <a:r>
              <a:rPr lang="ru-RU" sz="2000" b="1"/>
              <a:t>)</a:t>
            </a:r>
          </a:p>
          <a:p>
            <a:pPr>
              <a:buFont typeface="Arial" pitchFamily="34" charset="0"/>
              <a:buChar char="•"/>
            </a:pPr>
            <a:endParaRPr lang="ru-RU" sz="2000" b="1"/>
          </a:p>
          <a:p>
            <a:pPr>
              <a:buFont typeface="Arial" pitchFamily="34" charset="0"/>
              <a:buChar char="•"/>
            </a:pPr>
            <a:r>
              <a:rPr lang="ru-RU" sz="2000" b="1"/>
              <a:t> Представляют Пермское региональное отделение в Российском обществе по механике грунтов, геотехнике и фундаментостроению (РОМГГиФ)</a:t>
            </a:r>
          </a:p>
          <a:p>
            <a:pPr>
              <a:buFont typeface="Arial" pitchFamily="34" charset="0"/>
              <a:buChar char="•"/>
            </a:pPr>
            <a:endParaRPr lang="ru-RU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2357438" y="142875"/>
            <a:ext cx="45005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r>
              <a:rPr lang="ru-RU" sz="2800" b="1">
                <a:latin typeface="Times New Roman" pitchFamily="18" charset="0"/>
              </a:rPr>
              <a:t>    НАШИ   ПАРТНЕРЫ</a:t>
            </a: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276600" y="3213100"/>
            <a:ext cx="3095625" cy="112395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latin typeface="Times New Roman" pitchFamily="18" charset="0"/>
                <a:cs typeface="Times New Roman" pitchFamily="18" charset="0"/>
              </a:rPr>
              <a:t>ЦТИМС «МИКС»</a:t>
            </a:r>
            <a:endParaRPr lang="ru-RU" sz="3200" b="1">
              <a:latin typeface="Times New Roman" pitchFamily="18" charset="0"/>
            </a:endParaRPr>
          </a:p>
        </p:txBody>
      </p:sp>
      <p:sp>
        <p:nvSpPr>
          <p:cNvPr id="31748" name="TextBox 6"/>
          <p:cNvSpPr txBox="1">
            <a:spLocks noChangeArrowheads="1"/>
          </p:cNvSpPr>
          <p:nvPr/>
        </p:nvSpPr>
        <p:spPr bwMode="auto">
          <a:xfrm>
            <a:off x="3348038" y="620713"/>
            <a:ext cx="2736850" cy="16541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</a:rPr>
              <a:t>Российская Академия архитектуры и строительных наук (РААСН)</a:t>
            </a:r>
          </a:p>
        </p:txBody>
      </p:sp>
      <p:sp>
        <p:nvSpPr>
          <p:cNvPr id="31749" name="TextBox 8"/>
          <p:cNvSpPr txBox="1">
            <a:spLocks noChangeArrowheads="1"/>
          </p:cNvSpPr>
          <p:nvPr/>
        </p:nvSpPr>
        <p:spPr bwMode="auto">
          <a:xfrm>
            <a:off x="142875" y="1285875"/>
            <a:ext cx="2987675" cy="13493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Международное Общество по механике грунтов  и геотехнике 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(ISSMGE)</a:t>
            </a:r>
            <a:endParaRPr lang="ru-RU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0" name="TextBox 9"/>
          <p:cNvSpPr txBox="1">
            <a:spLocks noChangeArrowheads="1"/>
          </p:cNvSpPr>
          <p:nvPr/>
        </p:nvSpPr>
        <p:spPr bwMode="auto">
          <a:xfrm>
            <a:off x="179388" y="2924175"/>
            <a:ext cx="2736850" cy="1938338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b="1">
                <a:latin typeface="Times New Roman" pitchFamily="18" charset="0"/>
              </a:rPr>
              <a:t>Российское </a:t>
            </a:r>
          </a:p>
          <a:p>
            <a:pPr algn="r"/>
            <a:r>
              <a:rPr lang="ru-RU" sz="2000" b="1">
                <a:latin typeface="Times New Roman" pitchFamily="18" charset="0"/>
              </a:rPr>
              <a:t>Общество по механике </a:t>
            </a:r>
          </a:p>
          <a:p>
            <a:pPr algn="r"/>
            <a:r>
              <a:rPr lang="ru-RU" sz="2000" b="1">
                <a:latin typeface="Times New Roman" pitchFamily="18" charset="0"/>
              </a:rPr>
              <a:t>грунтов, геотехнике и фундаментостроению (РОМГГиФ)</a:t>
            </a:r>
          </a:p>
        </p:txBody>
      </p:sp>
      <p:sp>
        <p:nvSpPr>
          <p:cNvPr id="31751" name="TextBox 10"/>
          <p:cNvSpPr txBox="1">
            <a:spLocks noChangeArrowheads="1"/>
          </p:cNvSpPr>
          <p:nvPr/>
        </p:nvSpPr>
        <p:spPr bwMode="auto">
          <a:xfrm>
            <a:off x="214313" y="5286375"/>
            <a:ext cx="2857500" cy="13239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b="1">
                <a:latin typeface="Times New Roman" pitchFamily="18" charset="0"/>
                <a:cs typeface="Times New Roman" pitchFamily="18" charset="0"/>
              </a:rPr>
              <a:t>           Венский  технический     университет</a:t>
            </a:r>
          </a:p>
          <a:p>
            <a:pPr algn="r"/>
            <a:r>
              <a:rPr lang="ru-RU" sz="2000" b="1">
                <a:latin typeface="Times New Roman" pitchFamily="18" charset="0"/>
                <a:cs typeface="Times New Roman" pitchFamily="18" charset="0"/>
              </a:rPr>
              <a:t> (Австрия)</a:t>
            </a:r>
            <a:endParaRPr lang="ru-RU" sz="2000" b="1">
              <a:latin typeface="Times New Roman" pitchFamily="18" charset="0"/>
            </a:endParaRPr>
          </a:p>
        </p:txBody>
      </p:sp>
      <p:sp>
        <p:nvSpPr>
          <p:cNvPr id="31752" name="TextBox 12"/>
          <p:cNvSpPr txBox="1">
            <a:spLocks noChangeArrowheads="1"/>
          </p:cNvSpPr>
          <p:nvPr/>
        </p:nvSpPr>
        <p:spPr bwMode="auto">
          <a:xfrm>
            <a:off x="6732588" y="3284538"/>
            <a:ext cx="2232025" cy="10445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</a:rPr>
              <a:t>Российские университеты - партнеры</a:t>
            </a:r>
          </a:p>
        </p:txBody>
      </p:sp>
      <p:sp>
        <p:nvSpPr>
          <p:cNvPr id="31753" name="TextBox 13"/>
          <p:cNvSpPr txBox="1">
            <a:spLocks noChangeArrowheads="1"/>
          </p:cNvSpPr>
          <p:nvPr/>
        </p:nvSpPr>
        <p:spPr bwMode="auto">
          <a:xfrm>
            <a:off x="3357563" y="5229225"/>
            <a:ext cx="2566987" cy="13493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Технический университет Дармштадта (Германия)</a:t>
            </a:r>
            <a:endParaRPr lang="ru-RU" sz="2000" b="1">
              <a:latin typeface="Times New Roman" pitchFamily="18" charset="0"/>
            </a:endParaRPr>
          </a:p>
        </p:txBody>
      </p:sp>
      <p:sp>
        <p:nvSpPr>
          <p:cNvPr id="31754" name="TextBox 14"/>
          <p:cNvSpPr txBox="1">
            <a:spLocks noChangeArrowheads="1"/>
          </p:cNvSpPr>
          <p:nvPr/>
        </p:nvSpPr>
        <p:spPr bwMode="auto">
          <a:xfrm>
            <a:off x="6143625" y="5072063"/>
            <a:ext cx="2843213" cy="1631950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2000" b="1">
                <a:latin typeface="Times New Roman" pitchFamily="18" charset="0"/>
                <a:cs typeface="Times New Roman" pitchFamily="18" charset="0"/>
              </a:rPr>
              <a:t>Университет прикладных </a:t>
            </a:r>
          </a:p>
          <a:p>
            <a:pPr algn="r"/>
            <a:r>
              <a:rPr lang="ru-RU" sz="2000" b="1">
                <a:latin typeface="Times New Roman" pitchFamily="18" charset="0"/>
                <a:cs typeface="Times New Roman" pitchFamily="18" charset="0"/>
              </a:rPr>
              <a:t> наук </a:t>
            </a:r>
          </a:p>
          <a:p>
            <a:pPr algn="r"/>
            <a:r>
              <a:rPr lang="ru-RU" sz="2000" b="1">
                <a:latin typeface="Times New Roman" pitchFamily="18" charset="0"/>
                <a:cs typeface="Times New Roman" pitchFamily="18" charset="0"/>
              </a:rPr>
              <a:t>Магдебурга (Германия)</a:t>
            </a:r>
            <a:endParaRPr lang="ru-RU" sz="2000" b="1">
              <a:latin typeface="Times New Roman" pitchFamily="18" charset="0"/>
            </a:endParaRPr>
          </a:p>
        </p:txBody>
      </p:sp>
      <p:sp>
        <p:nvSpPr>
          <p:cNvPr id="31755" name="TextBox 15"/>
          <p:cNvSpPr txBox="1">
            <a:spLocks noChangeArrowheads="1"/>
          </p:cNvSpPr>
          <p:nvPr/>
        </p:nvSpPr>
        <p:spPr bwMode="auto">
          <a:xfrm>
            <a:off x="6443663" y="1268413"/>
            <a:ext cx="2414587" cy="1349375"/>
          </a:xfrm>
          <a:prstGeom prst="rect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>
                <a:latin typeface="Times New Roman" pitchFamily="18" charset="0"/>
              </a:rPr>
              <a:t>Международное Общество по геосинтетике  (</a:t>
            </a:r>
            <a:r>
              <a:rPr lang="en-US" sz="2000" b="1">
                <a:latin typeface="Times New Roman" pitchFamily="18" charset="0"/>
              </a:rPr>
              <a:t>IGS)</a:t>
            </a:r>
            <a:endParaRPr lang="ru-RU" sz="2000" b="1">
              <a:latin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 rot="10800000">
            <a:off x="4572000" y="2286000"/>
            <a:ext cx="484188" cy="7858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4643438" y="4437063"/>
            <a:ext cx="484187" cy="7985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 rot="2100000">
            <a:off x="2840038" y="4406900"/>
            <a:ext cx="428625" cy="8239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 rot="19320000">
            <a:off x="6224588" y="4365625"/>
            <a:ext cx="484187" cy="6619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 rot="-2100000">
            <a:off x="5951538" y="2600325"/>
            <a:ext cx="500062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 rot="8340000">
            <a:off x="3081338" y="2606675"/>
            <a:ext cx="484187" cy="428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6443663" y="3644900"/>
            <a:ext cx="214312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flipH="1">
            <a:off x="2987675" y="3644900"/>
            <a:ext cx="214313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64" name="Topimg1" descr="http://www.rssmgfe.ru/images/top12.jpg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3000375"/>
            <a:ext cx="92868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5" name="Picture 21" descr="i?id=125801336-46-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0"/>
            <a:ext cx="1235075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6" name="Рисунок 1" descr="герб пнипу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0" y="0"/>
            <a:ext cx="1047750" cy="116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7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50" y="214313"/>
            <a:ext cx="1090613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8" name="Picture 28"/>
          <p:cNvPicPr>
            <a:picLocks noChangeAspect="1" noChangeArrowheads="1"/>
          </p:cNvPicPr>
          <p:nvPr/>
        </p:nvPicPr>
        <p:blipFill>
          <a:blip r:embed="rId7"/>
          <a:srcRect t="-9325"/>
          <a:stretch>
            <a:fillRect/>
          </a:stretch>
        </p:blipFill>
        <p:spPr bwMode="auto">
          <a:xfrm>
            <a:off x="3429000" y="5214938"/>
            <a:ext cx="857250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9" name="Picture 2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1446213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0" name="Picture 3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5750" y="5357813"/>
            <a:ext cx="1165225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71" name="Picture 3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215063" y="5286375"/>
            <a:ext cx="1143000" cy="102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714375"/>
            <a:ext cx="6875463" cy="498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500063"/>
            <a:ext cx="7620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Содержимое 5" descr="Keller.jp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500438" y="285750"/>
            <a:ext cx="5372100" cy="6286500"/>
          </a:xfrm>
        </p:spPr>
      </p:pic>
      <p:sp>
        <p:nvSpPr>
          <p:cNvPr id="7171" name="Прямоугольник 3"/>
          <p:cNvSpPr>
            <a:spLocks noChangeArrowheads="1"/>
          </p:cNvSpPr>
          <p:nvPr/>
        </p:nvSpPr>
        <p:spPr bwMode="auto">
          <a:xfrm>
            <a:off x="214313" y="428625"/>
            <a:ext cx="3000375" cy="600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/>
              <a:t>Мировой опыт строительства показывает, что для обеспечения устойчивого развития и комфортного проживания в мегаполисе доля подземных сооружений от общей площади вводимых объектов должна составлять        </a:t>
            </a:r>
            <a:r>
              <a:rPr lang="ru-RU" sz="2400" b="1" u="sng"/>
              <a:t>20-25%.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2500313" y="1643063"/>
            <a:ext cx="48355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latin typeface="Calibri" pitchFamily="34" charset="0"/>
              </a:rPr>
              <a:t>СПАСИБО ЗА ВНИМАНИЕ !</a:t>
            </a:r>
          </a:p>
        </p:txBody>
      </p:sp>
      <p:sp>
        <p:nvSpPr>
          <p:cNvPr id="34819" name="TextBox 2"/>
          <p:cNvSpPr txBox="1">
            <a:spLocks noChangeArrowheads="1"/>
          </p:cNvSpPr>
          <p:nvPr/>
        </p:nvSpPr>
        <p:spPr bwMode="auto">
          <a:xfrm>
            <a:off x="2071688" y="2857500"/>
            <a:ext cx="6157912" cy="277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Контактная информация на сайте</a:t>
            </a:r>
          </a:p>
          <a:p>
            <a:pPr algn="ctr"/>
            <a:r>
              <a:rPr lang="ru-RU" sz="2800" b="1">
                <a:latin typeface="Calibri" pitchFamily="34" charset="0"/>
              </a:rPr>
              <a:t>  ЦТИМС «МИКС»</a:t>
            </a:r>
          </a:p>
          <a:p>
            <a:pPr algn="ctr"/>
            <a:r>
              <a:rPr lang="en-US" sz="4000" b="1">
                <a:latin typeface="Calibri" pitchFamily="34" charset="0"/>
              </a:rPr>
              <a:t> </a:t>
            </a:r>
            <a:r>
              <a:rPr lang="en-US" sz="4000" b="1">
                <a:latin typeface="Calibri" pitchFamily="34" charset="0"/>
                <a:hlinkClick r:id="rId2"/>
              </a:rPr>
              <a:t>www.urbiss.ru</a:t>
            </a:r>
            <a:endParaRPr lang="ru-RU" sz="4000" b="1">
              <a:latin typeface="Calibri" pitchFamily="34" charset="0"/>
            </a:endParaRPr>
          </a:p>
          <a:p>
            <a:pPr algn="ctr"/>
            <a:endParaRPr lang="en-US" sz="4000" b="1">
              <a:latin typeface="Calibri" pitchFamily="34" charset="0"/>
            </a:endParaRPr>
          </a:p>
          <a:p>
            <a:pPr algn="ctr"/>
            <a:endParaRPr lang="ru-RU" sz="40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4"/>
          <p:cNvSpPr>
            <a:spLocks noChangeArrowheads="1"/>
          </p:cNvSpPr>
          <p:nvPr/>
        </p:nvSpPr>
        <p:spPr bwMode="auto">
          <a:xfrm>
            <a:off x="857250" y="285750"/>
            <a:ext cx="8286750" cy="637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ОБЩИЕ ТЕХНОГЕННЫЕ ПРОБЛЕМЫ РАЗВИТИЯ КРУПНЫХ ГОРОДОВ </a:t>
            </a:r>
          </a:p>
          <a:p>
            <a:pPr>
              <a:buFont typeface="Wingdings" pitchFamily="2" charset="2"/>
              <a:buChar char="v"/>
            </a:pPr>
            <a:r>
              <a:rPr lang="ru-RU" sz="2400" b="1">
                <a:latin typeface="Calibri" pitchFamily="34" charset="0"/>
              </a:rPr>
              <a:t> возведение зданий в условиях плотной городской</a:t>
            </a:r>
          </a:p>
          <a:p>
            <a:r>
              <a:rPr lang="ru-RU" sz="2400" b="1">
                <a:latin typeface="Calibri" pitchFamily="34" charset="0"/>
              </a:rPr>
              <a:t>    застройки</a:t>
            </a:r>
          </a:p>
          <a:p>
            <a:pPr>
              <a:buFont typeface="Wingdings" pitchFamily="2" charset="2"/>
              <a:buChar char="v"/>
            </a:pPr>
            <a:r>
              <a:rPr lang="ru-RU" sz="2400" b="1">
                <a:latin typeface="Calibri" pitchFamily="34" charset="0"/>
              </a:rPr>
              <a:t> строительство зданий и сооружений в неблагоприятных</a:t>
            </a:r>
          </a:p>
          <a:p>
            <a:pPr>
              <a:buFont typeface="Wingdings" pitchFamily="2" charset="2"/>
              <a:buNone/>
            </a:pPr>
            <a:r>
              <a:rPr lang="ru-RU" sz="2400" b="1">
                <a:latin typeface="Calibri" pitchFamily="34" charset="0"/>
              </a:rPr>
              <a:t>    инженерно-геологических условиях</a:t>
            </a:r>
          </a:p>
          <a:p>
            <a:pPr>
              <a:buFont typeface="Wingdings" pitchFamily="2" charset="2"/>
              <a:buChar char="v"/>
            </a:pPr>
            <a:r>
              <a:rPr lang="ru-RU" sz="2400" b="1">
                <a:latin typeface="Calibri" pitchFamily="34" charset="0"/>
              </a:rPr>
              <a:t> реконструкция и освоение подземного пространства – </a:t>
            </a:r>
          </a:p>
          <a:p>
            <a:pPr>
              <a:buFont typeface="Wingdings" pitchFamily="2" charset="2"/>
              <a:buNone/>
            </a:pPr>
            <a:r>
              <a:rPr lang="ru-RU" sz="2400" b="1">
                <a:latin typeface="Calibri" pitchFamily="34" charset="0"/>
              </a:rPr>
              <a:t>    подземная урбанистика</a:t>
            </a:r>
          </a:p>
          <a:p>
            <a:pPr>
              <a:buFont typeface="Wingdings" pitchFamily="2" charset="2"/>
              <a:buChar char="v"/>
            </a:pPr>
            <a:r>
              <a:rPr lang="ru-RU" sz="2400" b="1">
                <a:latin typeface="Calibri" pitchFamily="34" charset="0"/>
              </a:rPr>
              <a:t> проблема конструкционной безопасности зданий и</a:t>
            </a:r>
          </a:p>
          <a:p>
            <a:pPr>
              <a:buFont typeface="Wingdings" pitchFamily="2" charset="2"/>
              <a:buNone/>
            </a:pPr>
            <a:r>
              <a:rPr lang="ru-RU" sz="2400" b="1">
                <a:latin typeface="Calibri" pitchFamily="34" charset="0"/>
              </a:rPr>
              <a:t>    инженерных сооружений при их реконструкции и</a:t>
            </a:r>
          </a:p>
          <a:p>
            <a:pPr>
              <a:buFont typeface="Wingdings" pitchFamily="2" charset="2"/>
              <a:buNone/>
            </a:pPr>
            <a:r>
              <a:rPr lang="ru-RU" sz="2400" b="1">
                <a:latin typeface="Calibri" pitchFamily="34" charset="0"/>
              </a:rPr>
              <a:t>    эксплуатации</a:t>
            </a:r>
          </a:p>
          <a:p>
            <a:pPr>
              <a:buFont typeface="Wingdings" pitchFamily="2" charset="2"/>
              <a:buChar char="v"/>
            </a:pPr>
            <a:r>
              <a:rPr lang="ru-RU" sz="2400" b="1">
                <a:latin typeface="Calibri" pitchFamily="34" charset="0"/>
              </a:rPr>
              <a:t> устойчивое развитие сферы жилищно-коммунального</a:t>
            </a:r>
          </a:p>
          <a:p>
            <a:pPr>
              <a:buFont typeface="Wingdings" pitchFamily="2" charset="2"/>
              <a:buNone/>
            </a:pPr>
            <a:r>
              <a:rPr lang="ru-RU" sz="2400" b="1">
                <a:latin typeface="Calibri" pitchFamily="34" charset="0"/>
              </a:rPr>
              <a:t>    хозяйства крупных городов</a:t>
            </a:r>
          </a:p>
          <a:p>
            <a:pPr>
              <a:buFont typeface="Wingdings" pitchFamily="2" charset="2"/>
              <a:buChar char="v"/>
            </a:pPr>
            <a:r>
              <a:rPr lang="ru-RU" sz="2400" b="1">
                <a:latin typeface="Calibri" pitchFamily="34" charset="0"/>
              </a:rPr>
              <a:t> мониторинг уникальных общественных и опасных</a:t>
            </a:r>
          </a:p>
          <a:p>
            <a:pPr>
              <a:buFont typeface="Wingdings" pitchFamily="2" charset="2"/>
              <a:buNone/>
            </a:pPr>
            <a:r>
              <a:rPr lang="ru-RU" sz="2400" b="1">
                <a:latin typeface="Calibri" pitchFamily="34" charset="0"/>
              </a:rPr>
              <a:t>    производственных объектов в процессе эксплуатации</a:t>
            </a:r>
          </a:p>
          <a:p>
            <a:pPr>
              <a:buFont typeface="Wingdings" pitchFamily="2" charset="2"/>
              <a:buChar char="v"/>
            </a:pPr>
            <a:r>
              <a:rPr lang="ru-RU" sz="2400" b="1">
                <a:latin typeface="Calibri" pitchFamily="34" charset="0"/>
              </a:rPr>
              <a:t> использование экологически чистых, возобновляемых</a:t>
            </a:r>
          </a:p>
          <a:p>
            <a:pPr>
              <a:buFont typeface="Wingdings" pitchFamily="2" charset="2"/>
              <a:buNone/>
            </a:pPr>
            <a:r>
              <a:rPr lang="ru-RU" sz="2400" b="1">
                <a:latin typeface="Calibri" pitchFamily="34" charset="0"/>
              </a:rPr>
              <a:t>    источников энергии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642938" y="1071563"/>
            <a:ext cx="8215312" cy="2286000"/>
          </a:xfrm>
          <a:prstGeom prst="round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а 6 из 53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285750"/>
            <a:ext cx="5357813" cy="573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Прямоугольник 4"/>
          <p:cNvSpPr>
            <a:spLocks noChangeArrowheads="1"/>
          </p:cNvSpPr>
          <p:nvPr/>
        </p:nvSpPr>
        <p:spPr bwMode="auto">
          <a:xfrm>
            <a:off x="5786438" y="142875"/>
            <a:ext cx="31432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latin typeface="Calibri" pitchFamily="34" charset="0"/>
              </a:rPr>
              <a:t> Проект </a:t>
            </a:r>
            <a:r>
              <a:rPr lang="en-US" sz="2400" b="1">
                <a:latin typeface="Calibri" pitchFamily="34" charset="0"/>
              </a:rPr>
              <a:t>M30</a:t>
            </a:r>
            <a:r>
              <a:rPr lang="ru-RU" sz="2400" b="1">
                <a:latin typeface="Calibri" pitchFamily="34" charset="0"/>
              </a:rPr>
              <a:t> </a:t>
            </a:r>
          </a:p>
          <a:p>
            <a:r>
              <a:rPr lang="ru-RU" sz="2400" b="1">
                <a:latin typeface="Calibri" pitchFamily="34" charset="0"/>
              </a:rPr>
              <a:t>Мадрид, Испания</a:t>
            </a:r>
            <a:endParaRPr lang="ru-RU">
              <a:latin typeface="Calibri" pitchFamily="34" charset="0"/>
            </a:endParaRPr>
          </a:p>
        </p:txBody>
      </p:sp>
      <p:sp>
        <p:nvSpPr>
          <p:cNvPr id="9220" name="TextBox 6"/>
          <p:cNvSpPr txBox="1">
            <a:spLocks noChangeArrowheads="1"/>
          </p:cNvSpPr>
          <p:nvPr/>
        </p:nvSpPr>
        <p:spPr bwMode="auto">
          <a:xfrm>
            <a:off x="5715000" y="1285875"/>
            <a:ext cx="3286125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Цель проекта – увеличение пропускной способности, решение экологических проблем города, организация парковых зон, зон отдыха  и велосипедных дорожек.  </a:t>
            </a:r>
          </a:p>
        </p:txBody>
      </p:sp>
      <p:sp>
        <p:nvSpPr>
          <p:cNvPr id="9221" name="TextBox 7"/>
          <p:cNvSpPr txBox="1">
            <a:spLocks noChangeArrowheads="1"/>
          </p:cNvSpPr>
          <p:nvPr/>
        </p:nvSpPr>
        <p:spPr bwMode="auto">
          <a:xfrm>
            <a:off x="500063" y="6215063"/>
            <a:ext cx="6407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Проект М30. Восточный участок – апрель 2004</a:t>
            </a:r>
          </a:p>
        </p:txBody>
      </p:sp>
      <p:sp>
        <p:nvSpPr>
          <p:cNvPr id="9222" name="Прямоугольник 11"/>
          <p:cNvSpPr>
            <a:spLocks noChangeArrowheads="1"/>
          </p:cNvSpPr>
          <p:nvPr/>
        </p:nvSpPr>
        <p:spPr bwMode="auto">
          <a:xfrm>
            <a:off x="5786438" y="3214688"/>
            <a:ext cx="31432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>
                <a:latin typeface="Calibri" pitchFamily="34" charset="0"/>
              </a:rPr>
              <a:t>Общая длина реконструируемых  трасс -99км, 56 км из которых находится в тоннелях с количеством полос движения до 6 в каждом направлении. Строительство началось в сентябре 2004 года и было завершено во втором квартале 2007 года.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а 1 из 530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" y="642938"/>
            <a:ext cx="7969250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684213" y="5516563"/>
            <a:ext cx="70278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Times New Roman" pitchFamily="18" charset="0"/>
                <a:cs typeface="Times New Roman" pitchFamily="18" charset="0"/>
              </a:rPr>
              <a:t>Проект М30. Восточный участок –  сентябрь2007</a:t>
            </a:r>
            <a:endParaRPr lang="ru-RU" sz="2400" b="1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4" descr="DSC0067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285750"/>
            <a:ext cx="7693025" cy="509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1714500" y="5572125"/>
            <a:ext cx="59928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400" b="1">
                <a:latin typeface="Calibri" pitchFamily="34" charset="0"/>
              </a:rPr>
              <a:t>Подземная стоянка на оперной площади, </a:t>
            </a:r>
          </a:p>
          <a:p>
            <a:pPr algn="ctr"/>
            <a:r>
              <a:rPr lang="ru-RU" sz="2400" b="1">
                <a:latin typeface="Calibri" pitchFamily="34" charset="0"/>
              </a:rPr>
              <a:t>г. Мюнхен, Германия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3" descr="P909029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38" y="285750"/>
            <a:ext cx="7704137" cy="532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3500438" y="3286125"/>
            <a:ext cx="5357812" cy="2357438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2643188" y="5857875"/>
            <a:ext cx="53482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b="1">
                <a:latin typeface="Calibri" pitchFamily="34" charset="0"/>
              </a:rPr>
              <a:t> </a:t>
            </a:r>
            <a:r>
              <a:rPr lang="ru-RU" sz="2400" b="1">
                <a:latin typeface="Calibri" pitchFamily="34" charset="0"/>
              </a:rPr>
              <a:t>Многоуровневая стоянка на склоне, </a:t>
            </a:r>
          </a:p>
          <a:p>
            <a:pPr algn="ctr"/>
            <a:r>
              <a:rPr lang="ru-RU" sz="2400" b="1">
                <a:latin typeface="Calibri" pitchFamily="34" charset="0"/>
              </a:rPr>
              <a:t>г.Эдинбург, Шотландия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Avd. Portugal-San Vicente (II)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" y="714375"/>
            <a:ext cx="7610475" cy="50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730250"/>
            <a:ext cx="8642350" cy="539750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1143000" y="6215063"/>
            <a:ext cx="70104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Реконструкция кинотеатра, г.Нюрнберг (Германия)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1429</TotalTime>
  <Words>2092</Words>
  <Application>Microsoft Office PowerPoint</Application>
  <PresentationFormat>Экран (4:3)</PresentationFormat>
  <Paragraphs>220</Paragraphs>
  <Slides>30</Slides>
  <Notes>23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Calibri</vt:lpstr>
      <vt:lpstr>Constantia</vt:lpstr>
      <vt:lpstr>Wingdings 2</vt:lpstr>
      <vt:lpstr>Wingdings</vt:lpstr>
      <vt:lpstr>Times New Roman</vt:lpstr>
      <vt:lpstr>Corbel</vt:lpstr>
      <vt:lpstr>Calilbri</vt:lpstr>
      <vt:lpstr>Arial Narrow</vt:lpstr>
      <vt:lpstr>Поток</vt:lpstr>
      <vt:lpstr>ПЕРМСКИЙ НАЦИОНАЛЬНЫЙ  ИССЛЕДОВАТЕЛЬСКИЙ  ПОЛИТЕХНИЧЕСКИЙ УНИВЕРСИТЕТ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А как в столице  Пермского края?</vt:lpstr>
      <vt:lpstr>Слайд 15</vt:lpstr>
      <vt:lpstr>Слайд 16</vt:lpstr>
      <vt:lpstr>Слайд 17</vt:lpstr>
      <vt:lpstr>ПУТИ БЕЗОПАСНОГО ОСВОЕНИЯ  ПОДЗЕМНОГО ПРОСТРАНСТВА В УСЛОВИЯХ ПЛОТНОЙ ГОРОДСКОЙ ЗАСТРОЙКИ</vt:lpstr>
      <vt:lpstr>Изменилась нормативная  база, устанавливающая правила освоения подземного пространства и необходимость осуществления геотехнического сопровождения </vt:lpstr>
      <vt:lpstr>Геотехнический мониторинг и сопровождение подземного строительства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ПЕРМСКИЙ НАЦИОНАЛЬНЫЙ  ИССЛЕДОВАТЕЛЬСКИЙ  ПОЛИТЕХНИЧЕСКИЙ УНИВЕРСИТЕТ</dc:title>
  <dc:creator>Андрей</dc:creator>
  <cp:lastModifiedBy>Сурсанов</cp:lastModifiedBy>
  <cp:revision>193</cp:revision>
  <dcterms:created xsi:type="dcterms:W3CDTF">2012-05-10T15:10:43Z</dcterms:created>
  <dcterms:modified xsi:type="dcterms:W3CDTF">2012-05-18T09:01:07Z</dcterms:modified>
</cp:coreProperties>
</file>