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88" r:id="rId1"/>
  </p:sldMasterIdLst>
  <p:notesMasterIdLst>
    <p:notesMasterId r:id="rId45"/>
  </p:notesMasterIdLst>
  <p:handoutMasterIdLst>
    <p:handoutMasterId r:id="rId46"/>
  </p:handoutMasterIdLst>
  <p:sldIdLst>
    <p:sldId id="363" r:id="rId2"/>
    <p:sldId id="385" r:id="rId3"/>
    <p:sldId id="387" r:id="rId4"/>
    <p:sldId id="390" r:id="rId5"/>
    <p:sldId id="391" r:id="rId6"/>
    <p:sldId id="409" r:id="rId7"/>
    <p:sldId id="410" r:id="rId8"/>
    <p:sldId id="411" r:id="rId9"/>
    <p:sldId id="39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30" r:id="rId21"/>
    <p:sldId id="412" r:id="rId22"/>
    <p:sldId id="393" r:id="rId23"/>
    <p:sldId id="394" r:id="rId24"/>
    <p:sldId id="424" r:id="rId25"/>
    <p:sldId id="425" r:id="rId26"/>
    <p:sldId id="426" r:id="rId27"/>
    <p:sldId id="427" r:id="rId28"/>
    <p:sldId id="431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28" r:id="rId38"/>
    <p:sldId id="403" r:id="rId39"/>
    <p:sldId id="404" r:id="rId40"/>
    <p:sldId id="405" r:id="rId41"/>
    <p:sldId id="406" r:id="rId42"/>
    <p:sldId id="407" r:id="rId43"/>
    <p:sldId id="40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F836C6F-2DAC-4EDE-9C1A-6057AD203B1D}">
          <p14:sldIdLst>
            <p14:sldId id="363"/>
            <p14:sldId id="385"/>
            <p14:sldId id="387"/>
            <p14:sldId id="390"/>
            <p14:sldId id="391"/>
            <p14:sldId id="409"/>
            <p14:sldId id="410"/>
            <p14:sldId id="411"/>
            <p14:sldId id="39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30"/>
            <p14:sldId id="412"/>
            <p14:sldId id="393"/>
            <p14:sldId id="394"/>
            <p14:sldId id="424"/>
            <p14:sldId id="425"/>
            <p14:sldId id="426"/>
            <p14:sldId id="427"/>
            <p14:sldId id="431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28"/>
            <p14:sldId id="403"/>
            <p14:sldId id="404"/>
            <p14:sldId id="405"/>
            <p14:sldId id="406"/>
            <p14:sldId id="407"/>
            <p14:sldId id="4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099" autoAdjust="0"/>
    <p:restoredTop sz="94713" autoAdjust="0"/>
  </p:normalViewPr>
  <p:slideViewPr>
    <p:cSldViewPr>
      <p:cViewPr>
        <p:scale>
          <a:sx n="70" d="100"/>
          <a:sy n="70" d="100"/>
        </p:scale>
        <p:origin x="-89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2;&#1072;&#1076;&#1080;&#1084;\&#1079;&#1072;&#1076;&#1072;&#1095;&#1072;%20&#1051;&#1071;&#1052;&#1069;\&#1057;%20%20&#1091;&#1095;&#1077;&#1090;&#1086;&#1084;%20&#1080;&#1090;&#1077;&#1088;&#1072;&#1094;&#1080;&#1081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2;&#1072;&#1076;&#1080;&#1084;\&#1079;&#1072;&#1076;&#1072;&#1095;&#1072;%20&#1051;&#1071;&#1052;&#1069;\&#1057;%20%20&#1091;&#1095;&#1077;&#1090;&#1086;&#1084;%20&#1080;&#1090;&#1077;&#1088;&#1072;&#1094;&#1080;&#1081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2;&#1072;&#1076;&#1080;&#1084;\&#1079;&#1072;&#1076;&#1072;&#1095;&#1072;%20&#1051;&#1071;&#1052;&#1069;\&#1057;%20%20&#1091;&#1095;&#1077;&#1090;&#1086;&#1084;%20&#1080;&#1090;&#1077;&#1088;&#1072;&#1094;&#1080;&#1081;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2;&#1072;&#1076;&#1080;&#1084;\&#1079;&#1072;&#1076;&#1072;&#1095;&#1072;%20&#1051;&#1071;&#1052;&#1069;\&#1057;%20%20&#1091;&#1095;&#1077;&#1090;&#1086;&#1084;%20&#1080;&#1090;&#1077;&#1088;&#1072;&#1094;&#1080;&#1081;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2;&#1072;&#1076;&#1080;&#1084;\&#1079;&#1072;&#1076;&#1072;&#1095;&#1072;%20&#1051;&#1071;&#1052;&#1069;\&#1057;%20%20&#1091;&#1095;&#1077;&#1090;&#1086;&#1084;%20&#1080;&#1090;&#1077;&#1088;&#1072;&#1094;&#1080;&#1081;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2;&#1072;&#1076;&#1080;&#1084;\&#1079;&#1072;&#1076;&#1072;&#1095;&#1072;%20&#1051;&#1071;&#1052;&#1069;\&#1057;%20%20&#1091;&#1095;&#1077;&#1090;&#1086;&#1084;%20&#1080;&#1090;&#1077;&#1088;&#1072;&#1094;&#1080;&#1081;\&#1050;&#1085;&#1080;&#1075;&#1072;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T%20CA%20CHO%20LUAN%20VAN%20-%20VIET\&#1044;&#1048;&#1057;&#1057;&#1045;&#1056;&#1058;&#1040;&#1062;&#1048;&#1071;%20&#1063;&#1080;&#1085;&#1100;%20&#1058;&#1091;&#1072;&#1085;%20&#1042;&#1100;&#1077;&#1090;\&#1043;&#1083;&#1072;&#1074;&#1072;%205\do%20thi%20s-p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T%20CA%20CHO%20LUAN%20VAN%20-%20VIET\&#1044;&#1048;&#1057;&#1057;&#1045;&#1056;&#1058;&#1040;&#1062;&#1048;&#1071;%20&#1063;&#1080;&#1085;&#1100;%20&#1058;&#1091;&#1072;&#1085;%20&#1042;&#1100;&#1077;&#1090;\&#1043;&#1083;&#1072;&#1074;&#1072;%205\do%20thi%20s-p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43;&#1088;&#1054;&#1080;&#1060;\Dropbox\&#1044;&#1077;&#1083;&#1072;%20&#1082;&#1072;&#1092;&#1077;&#1076;&#1088;&#1099;\201408_&#1057;&#1090;&#1072;&#1090;&#1100;&#1103;%20&#1055;&#1086;&#1083;&#1100;&#1096;&#1072;\&#1091;&#1088;&#1072;&#1074;&#1085;&#1077;&#1085;&#1080;&#1103;\eps_z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5743577396160674"/>
          <c:y val="0.18996124031007847"/>
          <c:w val="0.78753740274160156"/>
          <c:h val="0.73990439282863962"/>
        </c:manualLayout>
      </c:layout>
      <c:scatterChart>
        <c:scatterStyle val="smoothMarker"/>
        <c:ser>
          <c:idx val="0"/>
          <c:order val="0"/>
          <c:tx>
            <c:v>1</c:v>
          </c:tx>
          <c:xVal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Лист1!$B$2:$B$11</c:f>
              <c:numCache>
                <c:formatCode>General</c:formatCode>
                <c:ptCount val="10"/>
                <c:pt idx="0">
                  <c:v>-6.4560000000000004</c:v>
                </c:pt>
                <c:pt idx="1">
                  <c:v>-5.9749999999999996</c:v>
                </c:pt>
                <c:pt idx="2">
                  <c:v>-5.8239999999999945</c:v>
                </c:pt>
                <c:pt idx="3">
                  <c:v>-5.7590000000000003</c:v>
                </c:pt>
                <c:pt idx="4">
                  <c:v>-5.718</c:v>
                </c:pt>
                <c:pt idx="5">
                  <c:v>-5.6919999999999975</c:v>
                </c:pt>
                <c:pt idx="6">
                  <c:v>-5.673</c:v>
                </c:pt>
                <c:pt idx="7">
                  <c:v>-5.6574999999999855</c:v>
                </c:pt>
                <c:pt idx="8">
                  <c:v>-5.6464999999999996</c:v>
                </c:pt>
                <c:pt idx="9">
                  <c:v>-5.6376999999999997</c:v>
                </c:pt>
              </c:numCache>
            </c:numRef>
          </c:yVal>
          <c:smooth val="1"/>
        </c:ser>
        <c:dLbls/>
        <c:axId val="31213056"/>
        <c:axId val="31214976"/>
      </c:scatterChart>
      <c:valAx>
        <c:axId val="31213056"/>
        <c:scaling>
          <c:orientation val="minMax"/>
          <c:max val="10"/>
          <c:min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шагов разбиения, </a:t>
                </a:r>
                <a:r>
                  <a:rPr lang="en-US"/>
                  <a:t>n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28142132035898781"/>
              <c:y val="1.1491949086301521E-2"/>
            </c:manualLayout>
          </c:layout>
        </c:title>
        <c:numFmt formatCode="General" sourceLinked="1"/>
        <c:tickLblPos val="high"/>
        <c:crossAx val="31214976"/>
        <c:crosses val="autoZero"/>
        <c:crossBetween val="midCat"/>
        <c:majorUnit val="1"/>
      </c:valAx>
      <c:valAx>
        <c:axId val="31214976"/>
        <c:scaling>
          <c:orientation val="minMax"/>
          <c:min val="-6.6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/>
                  <a:t>σ</a:t>
                </a:r>
                <a:r>
                  <a:rPr lang="en-US"/>
                  <a:t>r, </a:t>
                </a:r>
                <a:r>
                  <a:rPr lang="ru-RU"/>
                  <a:t>МПа</a:t>
                </a:r>
              </a:p>
            </c:rich>
          </c:tx>
        </c:title>
        <c:numFmt formatCode="General" sourceLinked="1"/>
        <c:tickLblPos val="nextTo"/>
        <c:crossAx val="31213056"/>
        <c:crosses val="autoZero"/>
        <c:crossBetween val="midCat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5743577396160674"/>
          <c:y val="0.18996124031007858"/>
          <c:w val="0.78753740274160156"/>
          <c:h val="0.70228682170542556"/>
        </c:manualLayout>
      </c:layout>
      <c:scatterChart>
        <c:scatterStyle val="smoothMarker"/>
        <c:ser>
          <c:idx val="0"/>
          <c:order val="0"/>
          <c:tx>
            <c:v>1</c:v>
          </c:tx>
          <c:xVal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Лист1!$D$2:$D$11</c:f>
              <c:numCache>
                <c:formatCode>General</c:formatCode>
                <c:ptCount val="10"/>
                <c:pt idx="0">
                  <c:v>-0.44650000000000034</c:v>
                </c:pt>
                <c:pt idx="1">
                  <c:v>-0.50879999999999992</c:v>
                </c:pt>
                <c:pt idx="2">
                  <c:v>-0.52950000000000008</c:v>
                </c:pt>
                <c:pt idx="3">
                  <c:v>-0.54070000000000062</c:v>
                </c:pt>
                <c:pt idx="4">
                  <c:v>-0.54725000000000001</c:v>
                </c:pt>
                <c:pt idx="5">
                  <c:v>-0.55165000000000064</c:v>
                </c:pt>
                <c:pt idx="6">
                  <c:v>-0.55465000000000064</c:v>
                </c:pt>
                <c:pt idx="7">
                  <c:v>-0.55689999999999973</c:v>
                </c:pt>
                <c:pt idx="8">
                  <c:v>-0.55854999999999988</c:v>
                </c:pt>
                <c:pt idx="9">
                  <c:v>-0.5601499999999997</c:v>
                </c:pt>
              </c:numCache>
            </c:numRef>
          </c:yVal>
          <c:smooth val="1"/>
        </c:ser>
        <c:dLbls/>
        <c:axId val="46752128"/>
        <c:axId val="46754048"/>
      </c:scatterChart>
      <c:valAx>
        <c:axId val="46752128"/>
        <c:scaling>
          <c:orientation val="minMax"/>
          <c:max val="10"/>
          <c:min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шагов разбиения, </a:t>
                </a:r>
                <a:r>
                  <a:rPr lang="en-US"/>
                  <a:t>n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28142132035898781"/>
              <c:y val="1.1491949086301519E-2"/>
            </c:manualLayout>
          </c:layout>
        </c:title>
        <c:numFmt formatCode="General" sourceLinked="1"/>
        <c:tickLblPos val="high"/>
        <c:crossAx val="46754048"/>
        <c:crosses val="autoZero"/>
        <c:crossBetween val="midCat"/>
        <c:majorUnit val="1"/>
      </c:valAx>
      <c:valAx>
        <c:axId val="46754048"/>
        <c:scaling>
          <c:orientation val="minMax"/>
          <c:max val="-0.2"/>
          <c:min val="-0.6000000000000006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(</a:t>
                </a:r>
                <a:r>
                  <a:rPr lang="el-GR"/>
                  <a:t>σ</a:t>
                </a:r>
                <a:r>
                  <a:rPr lang="en-US"/>
                  <a:t>r</a:t>
                </a:r>
                <a:r>
                  <a:rPr lang="ru-RU"/>
                  <a:t>+</a:t>
                </a:r>
                <a:r>
                  <a:rPr lang="el-GR"/>
                  <a:t>σ</a:t>
                </a:r>
                <a:r>
                  <a:rPr lang="en-US"/>
                  <a:t>t)/2, </a:t>
                </a:r>
                <a:r>
                  <a:rPr lang="ru-RU"/>
                  <a:t>МПа</a:t>
                </a:r>
              </a:p>
            </c:rich>
          </c:tx>
        </c:title>
        <c:numFmt formatCode="General" sourceLinked="1"/>
        <c:tickLblPos val="nextTo"/>
        <c:crossAx val="46752128"/>
        <c:crosses val="autoZero"/>
        <c:crossBetween val="midCat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9"/>
  <c:chart>
    <c:autoTitleDeleted val="1"/>
    <c:plotArea>
      <c:layout>
        <c:manualLayout>
          <c:layoutTarget val="inner"/>
          <c:xMode val="edge"/>
          <c:yMode val="edge"/>
          <c:x val="0.15743577396160674"/>
          <c:y val="0.22903329391518371"/>
          <c:w val="0.78753740274160156"/>
          <c:h val="0.72550161998981033"/>
        </c:manualLayout>
      </c:layout>
      <c:scatterChart>
        <c:scatterStyle val="smoothMarker"/>
        <c:ser>
          <c:idx val="0"/>
          <c:order val="0"/>
          <c:tx>
            <c:v>1</c:v>
          </c:tx>
          <c:dLbls>
            <c:dLbl>
              <c:idx val="0"/>
              <c:layout>
                <c:manualLayout>
                  <c:x val="1.5065910392235643E-2"/>
                  <c:y val="-4.1800574301253095E-3"/>
                </c:manualLayout>
              </c:layout>
              <c:showVal val="1"/>
            </c:dLbl>
            <c:dLbl>
              <c:idx val="9"/>
              <c:layout>
                <c:manualLayout>
                  <c:x val="-5.0219701307452125E-2"/>
                  <c:y val="4.5977011494252866E-2"/>
                </c:manualLayout>
              </c:layout>
              <c:showVal val="1"/>
            </c:dLbl>
            <c:showVal val="1"/>
          </c:dLbls>
          <c:xVal>
            <c:numRef>
              <c:f>Лист1!$A$33:$A$42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Лист1!$B$33:$B$42</c:f>
              <c:numCache>
                <c:formatCode>General</c:formatCode>
                <c:ptCount val="10"/>
                <c:pt idx="0">
                  <c:v>-6.4560000000000004</c:v>
                </c:pt>
                <c:pt idx="1">
                  <c:v>-8.7230000000000008</c:v>
                </c:pt>
                <c:pt idx="2">
                  <c:v>-11.254</c:v>
                </c:pt>
                <c:pt idx="3">
                  <c:v>-13.866000000000026</c:v>
                </c:pt>
                <c:pt idx="4">
                  <c:v>-16.491</c:v>
                </c:pt>
                <c:pt idx="5">
                  <c:v>-19.129000000000001</c:v>
                </c:pt>
                <c:pt idx="6">
                  <c:v>-21.773</c:v>
                </c:pt>
                <c:pt idx="7">
                  <c:v>-24.419</c:v>
                </c:pt>
                <c:pt idx="8">
                  <c:v>-27.06</c:v>
                </c:pt>
                <c:pt idx="9">
                  <c:v>-29.707999999999988</c:v>
                </c:pt>
              </c:numCache>
            </c:numRef>
          </c:yVal>
          <c:smooth val="1"/>
        </c:ser>
        <c:dLbls/>
        <c:axId val="32360704"/>
        <c:axId val="32375168"/>
      </c:scatterChart>
      <c:valAx>
        <c:axId val="32360704"/>
        <c:scaling>
          <c:orientation val="minMax"/>
          <c:max val="10"/>
          <c:min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шагов разбиения, </a:t>
                </a:r>
                <a:r>
                  <a:rPr lang="en-US"/>
                  <a:t>n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28142132035898781"/>
              <c:y val="1.1491949086301519E-2"/>
            </c:manualLayout>
          </c:layout>
        </c:title>
        <c:numFmt formatCode="General" sourceLinked="1"/>
        <c:tickLblPos val="high"/>
        <c:crossAx val="32375168"/>
        <c:crosses val="autoZero"/>
        <c:crossBetween val="midCat"/>
        <c:majorUnit val="1"/>
      </c:valAx>
      <c:valAx>
        <c:axId val="323751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/>
                  <a:t>σ</a:t>
                </a:r>
                <a:r>
                  <a:rPr lang="en-US"/>
                  <a:t>r, </a:t>
                </a:r>
                <a:r>
                  <a:rPr lang="ru-RU"/>
                  <a:t>МПа</a:t>
                </a:r>
              </a:p>
            </c:rich>
          </c:tx>
        </c:title>
        <c:numFmt formatCode="General" sourceLinked="1"/>
        <c:tickLblPos val="nextTo"/>
        <c:crossAx val="32360704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plotArea>
      <c:layout>
        <c:manualLayout>
          <c:layoutTarget val="inner"/>
          <c:xMode val="edge"/>
          <c:yMode val="edge"/>
          <c:x val="0.15743576706560758"/>
          <c:y val="0.21233255828717443"/>
          <c:w val="0.78753740274160156"/>
          <c:h val="0.75515052229209745"/>
        </c:manualLayout>
      </c:layout>
      <c:scatterChart>
        <c:scatterStyle val="smoothMarker"/>
        <c:ser>
          <c:idx val="0"/>
          <c:order val="0"/>
          <c:tx>
            <c:v>1</c:v>
          </c:tx>
          <c:dLbls>
            <c:dLbl>
              <c:idx val="0"/>
              <c:layout>
                <c:manualLayout>
                  <c:x val="0"/>
                  <c:y val="-1.2539184952978056E-2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-2.6845637583892693E-2"/>
                </c:manualLayout>
              </c:layout>
              <c:showVal val="1"/>
            </c:dLbl>
            <c:dLbl>
              <c:idx val="9"/>
              <c:layout>
                <c:manualLayout>
                  <c:x val="-8.0351522091923547E-2"/>
                  <c:y val="1.671891327063741E-2"/>
                </c:manualLayout>
              </c:layout>
              <c:showVal val="1"/>
            </c:dLbl>
            <c:showVal val="1"/>
          </c:dLbls>
          <c:xVal>
            <c:numRef>
              <c:f>Лист1!$A$33:$A$42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Лист1!$D$33:$D$42</c:f>
              <c:numCache>
                <c:formatCode>General</c:formatCode>
                <c:ptCount val="10"/>
                <c:pt idx="0">
                  <c:v>-0.44650000000000034</c:v>
                </c:pt>
                <c:pt idx="1">
                  <c:v>-0.7950000000000006</c:v>
                </c:pt>
                <c:pt idx="2">
                  <c:v>-1.1150000000000002</c:v>
                </c:pt>
                <c:pt idx="3">
                  <c:v>-1.3815</c:v>
                </c:pt>
                <c:pt idx="4">
                  <c:v>-1.7439999999999936</c:v>
                </c:pt>
                <c:pt idx="5">
                  <c:v>-2.0555000000000003</c:v>
                </c:pt>
                <c:pt idx="6">
                  <c:v>-2.3659999999999997</c:v>
                </c:pt>
                <c:pt idx="7">
                  <c:v>-2.6780000000000008</c:v>
                </c:pt>
                <c:pt idx="8">
                  <c:v>-2.9829999999999988</c:v>
                </c:pt>
                <c:pt idx="9">
                  <c:v>-3.2929999999999993</c:v>
                </c:pt>
              </c:numCache>
            </c:numRef>
          </c:yVal>
          <c:smooth val="1"/>
        </c:ser>
        <c:dLbls/>
        <c:axId val="32395264"/>
        <c:axId val="32397184"/>
      </c:scatterChart>
      <c:valAx>
        <c:axId val="32395264"/>
        <c:scaling>
          <c:orientation val="minMax"/>
          <c:max val="10"/>
          <c:min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шагов разбиения, </a:t>
                </a:r>
                <a:r>
                  <a:rPr lang="en-US"/>
                  <a:t>n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1678396528574865"/>
              <c:y val="8.2879680035551587E-2"/>
            </c:manualLayout>
          </c:layout>
        </c:title>
        <c:numFmt formatCode="General" sourceLinked="1"/>
        <c:tickLblPos val="high"/>
        <c:crossAx val="32397184"/>
        <c:crosses val="autoZero"/>
        <c:crossBetween val="midCat"/>
        <c:majorUnit val="1"/>
      </c:valAx>
      <c:valAx>
        <c:axId val="323971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(</a:t>
                </a:r>
                <a:r>
                  <a:rPr lang="el-GR"/>
                  <a:t>σ</a:t>
                </a:r>
                <a:r>
                  <a:rPr lang="en-US"/>
                  <a:t>r</a:t>
                </a:r>
                <a:r>
                  <a:rPr lang="ru-RU"/>
                  <a:t>+</a:t>
                </a:r>
                <a:r>
                  <a:rPr lang="el-GR"/>
                  <a:t>σ</a:t>
                </a:r>
                <a:r>
                  <a:rPr lang="en-US"/>
                  <a:t>t)/2, </a:t>
                </a:r>
                <a:r>
                  <a:rPr lang="ru-RU"/>
                  <a:t>МПа</a:t>
                </a:r>
              </a:p>
            </c:rich>
          </c:tx>
        </c:title>
        <c:numFmt formatCode="General" sourceLinked="1"/>
        <c:tickLblPos val="nextTo"/>
        <c:crossAx val="32395264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0.15743577396160674"/>
          <c:y val="0.18996124031007852"/>
          <c:w val="0.78753740274160156"/>
          <c:h val="0.76080303441693664"/>
        </c:manualLayout>
      </c:layout>
      <c:scatterChart>
        <c:scatterStyle val="smoothMarker"/>
        <c:ser>
          <c:idx val="0"/>
          <c:order val="0"/>
          <c:tx>
            <c:v>1</c:v>
          </c:tx>
          <c:dLbls>
            <c:dLbl>
              <c:idx val="0"/>
              <c:layout>
                <c:manualLayout>
                  <c:x val="1.5065910392235643E-2"/>
                  <c:y val="-4.1800574301253095E-3"/>
                </c:manualLayout>
              </c:layout>
              <c:showVal val="1"/>
            </c:dLbl>
            <c:dLbl>
              <c:idx val="1"/>
              <c:layout>
                <c:manualLayout>
                  <c:x val="5.0219701307452095E-3"/>
                  <c:y val="1.2539184952978056E-2"/>
                </c:manualLayout>
              </c:layout>
              <c:showVal val="1"/>
            </c:dLbl>
            <c:dLbl>
              <c:idx val="2"/>
              <c:layout>
                <c:manualLayout>
                  <c:x val="-1.0043940261490379E-2"/>
                  <c:y val="-2.0898641588296792E-2"/>
                </c:manualLayout>
              </c:layout>
              <c:showVal val="1"/>
            </c:dLbl>
            <c:dLbl>
              <c:idx val="9"/>
              <c:layout>
                <c:manualLayout>
                  <c:x val="-5.0219701307452125E-2"/>
                  <c:y val="4.5977011494252866E-2"/>
                </c:manualLayout>
              </c:layout>
              <c:showVal val="1"/>
            </c:dLbl>
            <c:showVal val="1"/>
          </c:dLbls>
          <c:xVal>
            <c:numRef>
              <c:f>Лист1!$A$33:$A$42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Лист1!$B$66:$B$75</c:f>
              <c:numCache>
                <c:formatCode>General</c:formatCode>
                <c:ptCount val="10"/>
                <c:pt idx="0">
                  <c:v>-6.4560000000000004</c:v>
                </c:pt>
                <c:pt idx="1">
                  <c:v>-7.1129999999999889</c:v>
                </c:pt>
                <c:pt idx="2">
                  <c:v>-7.9039999999999999</c:v>
                </c:pt>
                <c:pt idx="3">
                  <c:v>-8.67</c:v>
                </c:pt>
                <c:pt idx="4">
                  <c:v>-9.3800000000000008</c:v>
                </c:pt>
                <c:pt idx="5">
                  <c:v>-10.046000000000001</c:v>
                </c:pt>
                <c:pt idx="6">
                  <c:v>-10.672000000000002</c:v>
                </c:pt>
                <c:pt idx="7">
                  <c:v>-11.26</c:v>
                </c:pt>
                <c:pt idx="8">
                  <c:v>-11.823</c:v>
                </c:pt>
                <c:pt idx="9">
                  <c:v>-12.360000000000021</c:v>
                </c:pt>
              </c:numCache>
            </c:numRef>
          </c:yVal>
          <c:smooth val="1"/>
        </c:ser>
        <c:dLbls/>
        <c:axId val="32107520"/>
        <c:axId val="32453760"/>
      </c:scatterChart>
      <c:valAx>
        <c:axId val="32107520"/>
        <c:scaling>
          <c:orientation val="minMax"/>
          <c:max val="10"/>
          <c:min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шагов разбиения, </a:t>
                </a:r>
                <a:r>
                  <a:rPr lang="en-US"/>
                  <a:t>n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27743526568532056"/>
              <c:y val="7.0428334932294487E-2"/>
            </c:manualLayout>
          </c:layout>
        </c:title>
        <c:numFmt formatCode="General" sourceLinked="1"/>
        <c:tickLblPos val="high"/>
        <c:crossAx val="32453760"/>
        <c:crosses val="autoZero"/>
        <c:crossBetween val="midCat"/>
        <c:majorUnit val="1"/>
      </c:valAx>
      <c:valAx>
        <c:axId val="32453760"/>
        <c:scaling>
          <c:orientation val="minMax"/>
          <c:max val="-6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/>
                  <a:t>σ</a:t>
                </a:r>
                <a:r>
                  <a:rPr lang="en-US"/>
                  <a:t>r, </a:t>
                </a:r>
                <a:r>
                  <a:rPr lang="ru-RU"/>
                  <a:t>МПа</a:t>
                </a:r>
              </a:p>
            </c:rich>
          </c:tx>
        </c:title>
        <c:numFmt formatCode="General" sourceLinked="1"/>
        <c:tickLblPos val="nextTo"/>
        <c:crossAx val="32107520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plotArea>
      <c:layout>
        <c:manualLayout>
          <c:layoutTarget val="inner"/>
          <c:xMode val="edge"/>
          <c:yMode val="edge"/>
          <c:x val="0.15743577396160674"/>
          <c:y val="0.18996124031007863"/>
          <c:w val="0.78753740274160156"/>
          <c:h val="0.76080303441693664"/>
        </c:manualLayout>
      </c:layout>
      <c:scatterChart>
        <c:scatterStyle val="smoothMarker"/>
        <c:ser>
          <c:idx val="0"/>
          <c:order val="0"/>
          <c:tx>
            <c:v>1</c:v>
          </c:tx>
          <c:dLbls>
            <c:dLbl>
              <c:idx val="0"/>
              <c:layout>
                <c:manualLayout>
                  <c:x val="0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1.5065910392235643E-2"/>
                  <c:y val="-4.5977011494252866E-2"/>
                </c:manualLayout>
              </c:layout>
              <c:showVal val="1"/>
            </c:dLbl>
            <c:dLbl>
              <c:idx val="2"/>
              <c:layout>
                <c:manualLayout>
                  <c:x val="-5.0219701307451714E-3"/>
                  <c:y val="-1.2539184952978132E-2"/>
                </c:manualLayout>
              </c:layout>
              <c:showVal val="1"/>
            </c:dLbl>
            <c:dLbl>
              <c:idx val="4"/>
              <c:layout>
                <c:manualLayout>
                  <c:x val="-7.5329551961178347E-3"/>
                  <c:y val="-2.0898641588296792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2.0898641588296792E-2"/>
                </c:manualLayout>
              </c:layout>
              <c:showVal val="1"/>
            </c:dLbl>
            <c:dLbl>
              <c:idx val="7"/>
              <c:layout>
                <c:manualLayout>
                  <c:x val="-1.5065910392235643E-2"/>
                  <c:y val="-3.3437826541274904E-2"/>
                </c:manualLayout>
              </c:layout>
              <c:showVal val="1"/>
            </c:dLbl>
            <c:dLbl>
              <c:idx val="8"/>
              <c:layout>
                <c:manualLayout>
                  <c:x val="-9.7928417549531549E-2"/>
                  <c:y val="2.925809822361548E-2"/>
                </c:manualLayout>
              </c:layout>
              <c:showVal val="1"/>
            </c:dLbl>
            <c:dLbl>
              <c:idx val="9"/>
              <c:layout>
                <c:manualLayout>
                  <c:x val="-7.2818566895805778E-2"/>
                  <c:y val="1.671891327063741E-2"/>
                </c:manualLayout>
              </c:layout>
              <c:showVal val="1"/>
            </c:dLbl>
            <c:numFmt formatCode="#,##0.00" sourceLinked="0"/>
            <c:showVal val="1"/>
          </c:dLbls>
          <c:xVal>
            <c:numRef>
              <c:f>Лист1!$A$33:$A$42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Лист1!$D$66:$D$75</c:f>
              <c:numCache>
                <c:formatCode>General</c:formatCode>
                <c:ptCount val="10"/>
                <c:pt idx="0">
                  <c:v>-0.44650000000000034</c:v>
                </c:pt>
                <c:pt idx="1">
                  <c:v>-0.62750000000000061</c:v>
                </c:pt>
                <c:pt idx="2">
                  <c:v>-0.75249999999999995</c:v>
                </c:pt>
                <c:pt idx="3">
                  <c:v>-0.85700000000000065</c:v>
                </c:pt>
                <c:pt idx="4">
                  <c:v>-0.94850000000000068</c:v>
                </c:pt>
                <c:pt idx="5">
                  <c:v>-1.0314999999999968</c:v>
                </c:pt>
                <c:pt idx="6">
                  <c:v>-1.1074999999999973</c:v>
                </c:pt>
                <c:pt idx="7">
                  <c:v>-1.1775000000000002</c:v>
                </c:pt>
                <c:pt idx="8">
                  <c:v>-1.2439999999999953</c:v>
                </c:pt>
                <c:pt idx="9">
                  <c:v>-1.3074999999999972</c:v>
                </c:pt>
              </c:numCache>
            </c:numRef>
          </c:yVal>
          <c:smooth val="1"/>
        </c:ser>
        <c:dLbls/>
        <c:axId val="32498432"/>
        <c:axId val="32500352"/>
      </c:scatterChart>
      <c:valAx>
        <c:axId val="32498432"/>
        <c:scaling>
          <c:orientation val="minMax"/>
          <c:max val="10"/>
          <c:min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шагов разбиения, </a:t>
                </a:r>
                <a:r>
                  <a:rPr lang="en-US"/>
                  <a:t>n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29149549705054673"/>
              <c:y val="8.4340266540432737E-2"/>
            </c:manualLayout>
          </c:layout>
        </c:title>
        <c:numFmt formatCode="General" sourceLinked="1"/>
        <c:tickLblPos val="high"/>
        <c:crossAx val="32500352"/>
        <c:crosses val="autoZero"/>
        <c:crossBetween val="midCat"/>
        <c:majorUnit val="1"/>
      </c:valAx>
      <c:valAx>
        <c:axId val="325003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(</a:t>
                </a:r>
                <a:r>
                  <a:rPr lang="el-GR"/>
                  <a:t>σ</a:t>
                </a:r>
                <a:r>
                  <a:rPr lang="en-US"/>
                  <a:t>r</a:t>
                </a:r>
                <a:r>
                  <a:rPr lang="ru-RU"/>
                  <a:t>+</a:t>
                </a:r>
                <a:r>
                  <a:rPr lang="el-GR"/>
                  <a:t>σ</a:t>
                </a:r>
                <a:r>
                  <a:rPr lang="en-US"/>
                  <a:t>t)/2, </a:t>
                </a:r>
                <a:r>
                  <a:rPr lang="ru-RU"/>
                  <a:t>МПа</a:t>
                </a:r>
              </a:p>
            </c:rich>
          </c:tx>
        </c:title>
        <c:numFmt formatCode="General" sourceLinked="1"/>
        <c:tickLblPos val="nextTo"/>
        <c:crossAx val="32498432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4510511686362371"/>
          <c:y val="0.25664849490400582"/>
          <c:w val="0.75600962087096968"/>
          <c:h val="0.62225587580781982"/>
        </c:manualLayout>
      </c:layout>
      <c:scatterChart>
        <c:scatterStyle val="lineMarker"/>
        <c:ser>
          <c:idx val="1"/>
          <c:order val="0"/>
          <c:spPr>
            <a:ln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Лист1!$A$41:$A$56</c:f>
              <c:numCache>
                <c:formatCode>General</c:formatCode>
                <c:ptCount val="16"/>
                <c:pt idx="0">
                  <c:v>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800</c:v>
                </c:pt>
                <c:pt idx="5">
                  <c:v>1000</c:v>
                </c:pt>
                <c:pt idx="6">
                  <c:v>1200</c:v>
                </c:pt>
                <c:pt idx="7">
                  <c:v>1400</c:v>
                </c:pt>
                <c:pt idx="8">
                  <c:v>1600</c:v>
                </c:pt>
                <c:pt idx="9">
                  <c:v>1800</c:v>
                </c:pt>
                <c:pt idx="10">
                  <c:v>2000</c:v>
                </c:pt>
                <c:pt idx="11">
                  <c:v>2200</c:v>
                </c:pt>
                <c:pt idx="12">
                  <c:v>2400</c:v>
                </c:pt>
                <c:pt idx="13">
                  <c:v>2600</c:v>
                </c:pt>
                <c:pt idx="14">
                  <c:v>2800</c:v>
                </c:pt>
                <c:pt idx="15">
                  <c:v>3000</c:v>
                </c:pt>
              </c:numCache>
            </c:numRef>
          </c:xVal>
          <c:yVal>
            <c:numRef>
              <c:f>Лист1!$B$41:$B$56</c:f>
              <c:numCache>
                <c:formatCode>0.00</c:formatCode>
                <c:ptCount val="16"/>
                <c:pt idx="0">
                  <c:v>0</c:v>
                </c:pt>
                <c:pt idx="1">
                  <c:v>167</c:v>
                </c:pt>
                <c:pt idx="2">
                  <c:v>332</c:v>
                </c:pt>
                <c:pt idx="3">
                  <c:v>489</c:v>
                </c:pt>
                <c:pt idx="4">
                  <c:v>643</c:v>
                </c:pt>
                <c:pt idx="5">
                  <c:v>786</c:v>
                </c:pt>
                <c:pt idx="6">
                  <c:v>908</c:v>
                </c:pt>
                <c:pt idx="7">
                  <c:v>1042</c:v>
                </c:pt>
                <c:pt idx="8">
                  <c:v>1160</c:v>
                </c:pt>
                <c:pt idx="9">
                  <c:v>1270</c:v>
                </c:pt>
                <c:pt idx="10">
                  <c:v>1380</c:v>
                </c:pt>
                <c:pt idx="11">
                  <c:v>1490</c:v>
                </c:pt>
                <c:pt idx="12">
                  <c:v>1600</c:v>
                </c:pt>
                <c:pt idx="13">
                  <c:v>1650</c:v>
                </c:pt>
                <c:pt idx="14">
                  <c:v>1705</c:v>
                </c:pt>
                <c:pt idx="15">
                  <c:v>1719.0000000000002</c:v>
                </c:pt>
              </c:numCache>
            </c:numRef>
          </c:yVal>
        </c:ser>
        <c:dLbls/>
        <c:axId val="46951040"/>
        <c:axId val="33301248"/>
      </c:scatterChart>
      <c:valAx>
        <c:axId val="46951040"/>
        <c:scaling>
          <c:orientation val="minMax"/>
          <c:max val="3000"/>
          <c:min val="0"/>
        </c:scaling>
        <c:axPos val="t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ru-RU" sz="2000">
                    <a:latin typeface="Times New Roman" pitchFamily="18" charset="0"/>
                    <a:cs typeface="Times New Roman" pitchFamily="18" charset="0"/>
                  </a:rPr>
                  <a:t>Нагрузка 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p </a:t>
                </a:r>
                <a:r>
                  <a:rPr lang="ru-RU" sz="2000">
                    <a:latin typeface="Times New Roman" pitchFamily="18" charset="0"/>
                    <a:cs typeface="Times New Roman" pitchFamily="18" charset="0"/>
                  </a:rPr>
                  <a:t>(кН/</a:t>
                </a:r>
                <a:r>
                  <a:rPr lang="ru-RU" sz="2000" b="1" i="0" u="none" strike="noStrike" baseline="0">
                    <a:effectLst/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lang="ru-RU" sz="2000" b="1" i="0" u="none" strike="noStrike" baseline="30000"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40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37832461635726322"/>
              <c:y val="1.7420496856497601E-3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3301248"/>
        <c:crosses val="autoZero"/>
        <c:crossBetween val="midCat"/>
        <c:majorUnit val="500"/>
        <c:minorUnit val="125"/>
      </c:valAx>
      <c:valAx>
        <c:axId val="33301248"/>
        <c:scaling>
          <c:orientation val="maxMin"/>
          <c:max val="20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ru-RU" sz="1800">
                    <a:latin typeface="Times New Roman" pitchFamily="18" charset="0"/>
                    <a:cs typeface="Times New Roman" pitchFamily="18" charset="0"/>
                  </a:rPr>
                  <a:t>Напряжение</a:t>
                </a:r>
                <a:r>
                  <a:rPr lang="ru-RU" sz="1800" baseline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baseline="0">
                    <a:latin typeface="Symbol" pitchFamily="18" charset="2"/>
                    <a:cs typeface="Times New Roman" pitchFamily="18" charset="0"/>
                  </a:rPr>
                  <a:t>s</a:t>
                </a:r>
                <a:r>
                  <a:rPr lang="en-US" sz="1800" baseline="-2500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1800" baseline="0">
                    <a:latin typeface="Times New Roman" pitchFamily="18" charset="0"/>
                    <a:cs typeface="Times New Roman" pitchFamily="18" charset="0"/>
                  </a:rPr>
                  <a:t> (кН/м</a:t>
                </a:r>
                <a:r>
                  <a:rPr lang="ru-RU" sz="1800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1800" baseline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sz="18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9.4305827903550105E-3"/>
              <c:y val="0.13121364580021341"/>
            </c:manualLayout>
          </c:layout>
        </c:title>
        <c:numFmt formatCode="0" sourceLinked="0"/>
        <c:tickLblPos val="nextTo"/>
        <c:spPr>
          <a:ln w="12700" cmpd="sng"/>
        </c:spPr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6951040"/>
        <c:crosses val="autoZero"/>
        <c:crossBetween val="midCat"/>
        <c:majorUnit val="500"/>
        <c:minorUnit val="4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.13694971128608924"/>
          <c:y val="0.24214568115694443"/>
          <c:w val="0.75600962087096968"/>
          <c:h val="0.68860923358031834"/>
        </c:manualLayout>
      </c:layout>
      <c:scatterChart>
        <c:scatterStyle val="lineMarker"/>
        <c:ser>
          <c:idx val="1"/>
          <c:order val="0"/>
          <c:xVal>
            <c:numRef>
              <c:f>Лист1!$A$59:$A$74</c:f>
              <c:numCache>
                <c:formatCode>General</c:formatCode>
                <c:ptCount val="16"/>
                <c:pt idx="0">
                  <c:v>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800</c:v>
                </c:pt>
                <c:pt idx="5">
                  <c:v>1000</c:v>
                </c:pt>
                <c:pt idx="6">
                  <c:v>1200</c:v>
                </c:pt>
                <c:pt idx="7">
                  <c:v>1400</c:v>
                </c:pt>
                <c:pt idx="8">
                  <c:v>1600</c:v>
                </c:pt>
                <c:pt idx="9">
                  <c:v>1800</c:v>
                </c:pt>
                <c:pt idx="10">
                  <c:v>2000</c:v>
                </c:pt>
                <c:pt idx="11">
                  <c:v>2200</c:v>
                </c:pt>
                <c:pt idx="12">
                  <c:v>2400</c:v>
                </c:pt>
                <c:pt idx="13">
                  <c:v>2600</c:v>
                </c:pt>
                <c:pt idx="14">
                  <c:v>2800</c:v>
                </c:pt>
                <c:pt idx="15">
                  <c:v>3000</c:v>
                </c:pt>
              </c:numCache>
            </c:numRef>
          </c:xVal>
          <c:yVal>
            <c:numRef>
              <c:f>Лист1!$B$59:$B$74</c:f>
              <c:numCache>
                <c:formatCode>0.00</c:formatCode>
                <c:ptCount val="16"/>
                <c:pt idx="0">
                  <c:v>0</c:v>
                </c:pt>
                <c:pt idx="1">
                  <c:v>9.520500000000002</c:v>
                </c:pt>
                <c:pt idx="2">
                  <c:v>19.618000000000031</c:v>
                </c:pt>
                <c:pt idx="3">
                  <c:v>32.023500000000013</c:v>
                </c:pt>
                <c:pt idx="4">
                  <c:v>45.294500000000063</c:v>
                </c:pt>
                <c:pt idx="5">
                  <c:v>61.739000000000011</c:v>
                </c:pt>
                <c:pt idx="6">
                  <c:v>84.242000000000004</c:v>
                </c:pt>
                <c:pt idx="7">
                  <c:v>103.28299999999999</c:v>
                </c:pt>
                <c:pt idx="8">
                  <c:v>126.94000000000015</c:v>
                </c:pt>
                <c:pt idx="9">
                  <c:v>152.905</c:v>
                </c:pt>
                <c:pt idx="10">
                  <c:v>178.87</c:v>
                </c:pt>
                <c:pt idx="11">
                  <c:v>204.83500000000001</c:v>
                </c:pt>
                <c:pt idx="12">
                  <c:v>230.79999999999998</c:v>
                </c:pt>
                <c:pt idx="13">
                  <c:v>274.07499999999999</c:v>
                </c:pt>
                <c:pt idx="14">
                  <c:v>315.90749999999969</c:v>
                </c:pt>
                <c:pt idx="15">
                  <c:v>369.56849999999969</c:v>
                </c:pt>
              </c:numCache>
            </c:numRef>
          </c:yVal>
        </c:ser>
        <c:dLbls/>
        <c:axId val="32793728"/>
        <c:axId val="32795648"/>
      </c:scatterChart>
      <c:valAx>
        <c:axId val="32793728"/>
        <c:scaling>
          <c:orientation val="minMax"/>
          <c:max val="3000"/>
          <c:min val="0"/>
        </c:scaling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Нагрузка </a:t>
                </a:r>
                <a:r>
                  <a:rPr lang="en-US"/>
                  <a:t>p </a:t>
                </a:r>
                <a:r>
                  <a:rPr lang="ru-RU"/>
                  <a:t>(кН/м2)</a:t>
                </a:r>
              </a:p>
            </c:rich>
          </c:tx>
          <c:layout>
            <c:manualLayout>
              <c:xMode val="edge"/>
              <c:yMode val="edge"/>
              <c:x val="0.34026534593584518"/>
              <c:y val="1.0334548889353421E-3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2795648"/>
        <c:crosses val="autoZero"/>
        <c:crossBetween val="midCat"/>
        <c:majorUnit val="500"/>
        <c:minorUnit val="125"/>
      </c:valAx>
      <c:valAx>
        <c:axId val="32795648"/>
        <c:scaling>
          <c:orientation val="maxMin"/>
          <c:max val="4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Осадка (мм)</a:t>
                </a:r>
              </a:p>
            </c:rich>
          </c:tx>
          <c:layout>
            <c:manualLayout>
              <c:xMode val="edge"/>
              <c:yMode val="edge"/>
              <c:x val="1.4136711171973043E-2"/>
              <c:y val="0.30781718656849338"/>
            </c:manualLayout>
          </c:layout>
        </c:title>
        <c:numFmt formatCode="0" sourceLinked="0"/>
        <c:tickLblPos val="nextTo"/>
        <c:crossAx val="32793728"/>
        <c:crosses val="autoZero"/>
        <c:crossBetween val="midCat"/>
        <c:majorUnit val="100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scatterChart>
        <c:scatterStyle val="smoothMarker"/>
        <c:ser>
          <c:idx val="0"/>
          <c:order val="0"/>
          <c:tx>
            <c:v>LE</c:v>
          </c:tx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xVal>
            <c:numRef>
              <c:f>Лист1!$A$2:$A$4</c:f>
              <c:numCache>
                <c:formatCode>General</c:formatCode>
                <c:ptCount val="3"/>
                <c:pt idx="0">
                  <c:v>0</c:v>
                </c:pt>
                <c:pt idx="1">
                  <c:v>0.124468599722987</c:v>
                </c:pt>
                <c:pt idx="2">
                  <c:v>0.24893719551539581</c:v>
                </c:pt>
              </c:numCache>
            </c:numRef>
          </c:xVal>
          <c:yVal>
            <c:numRef>
              <c:f>Лист1!$C$2:$C$4</c:f>
              <c:numCache>
                <c:formatCode>0.0000</c:formatCode>
                <c:ptCount val="3"/>
                <c:pt idx="0">
                  <c:v>0</c:v>
                </c:pt>
                <c:pt idx="1">
                  <c:v>0.49999154955792702</c:v>
                </c:pt>
                <c:pt idx="2">
                  <c:v>0.99998309911585359</c:v>
                </c:pt>
              </c:numCache>
            </c:numRef>
          </c:yVal>
          <c:smooth val="1"/>
        </c:ser>
        <c:ser>
          <c:idx val="1"/>
          <c:order val="1"/>
          <c:tx>
            <c:v>MC</c:v>
          </c:tx>
          <c:xVal>
            <c:numRef>
              <c:f>Лист1!$D$2:$D$18</c:f>
              <c:numCache>
                <c:formatCode>General</c:formatCode>
                <c:ptCount val="17"/>
                <c:pt idx="0">
                  <c:v>0</c:v>
                </c:pt>
                <c:pt idx="1">
                  <c:v>1.0164740612056253E-3</c:v>
                </c:pt>
                <c:pt idx="2">
                  <c:v>2.0344933018747301E-3</c:v>
                </c:pt>
                <c:pt idx="3">
                  <c:v>4.0742459916701616E-3</c:v>
                </c:pt>
                <c:pt idx="4">
                  <c:v>8.1672360574286743E-3</c:v>
                </c:pt>
                <c:pt idx="5">
                  <c:v>1.6396544790492403E-2</c:v>
                </c:pt>
                <c:pt idx="6">
                  <c:v>3.2850832018916011E-2</c:v>
                </c:pt>
                <c:pt idx="7">
                  <c:v>4.9293981304670241E-2</c:v>
                </c:pt>
                <c:pt idx="8">
                  <c:v>6.5737073885395333E-2</c:v>
                </c:pt>
                <c:pt idx="9">
                  <c:v>9.8622993834668493E-2</c:v>
                </c:pt>
                <c:pt idx="10">
                  <c:v>0.13150935987850701</c:v>
                </c:pt>
                <c:pt idx="11">
                  <c:v>0.16439693975783673</c:v>
                </c:pt>
                <c:pt idx="12">
                  <c:v>0.23017412962173567</c:v>
                </c:pt>
                <c:pt idx="13">
                  <c:v>0.29595246341755405</c:v>
                </c:pt>
                <c:pt idx="14">
                  <c:v>0.32884290239525943</c:v>
                </c:pt>
                <c:pt idx="15">
                  <c:v>0.36173482552120301</c:v>
                </c:pt>
                <c:pt idx="16">
                  <c:v>0.37556307588566662</c:v>
                </c:pt>
              </c:numCache>
            </c:numRef>
          </c:xVal>
          <c:yVal>
            <c:numRef>
              <c:f>Лист1!$F$2:$F$18</c:f>
              <c:numCache>
                <c:formatCode>0.0000</c:formatCode>
                <c:ptCount val="17"/>
                <c:pt idx="0">
                  <c:v>0</c:v>
                </c:pt>
                <c:pt idx="1">
                  <c:v>4.0421840835620001E-3</c:v>
                </c:pt>
                <c:pt idx="2">
                  <c:v>8.0116514396609204E-3</c:v>
                </c:pt>
                <c:pt idx="3">
                  <c:v>1.5751910238299301E-2</c:v>
                </c:pt>
                <c:pt idx="4">
                  <c:v>3.0353959808182687E-2</c:v>
                </c:pt>
                <c:pt idx="5">
                  <c:v>5.4132858037669797E-2</c:v>
                </c:pt>
                <c:pt idx="6">
                  <c:v>9.7494377193809476E-2</c:v>
                </c:pt>
                <c:pt idx="7">
                  <c:v>0.14087564273401487</c:v>
                </c:pt>
                <c:pt idx="8">
                  <c:v>0.1842182062462672</c:v>
                </c:pt>
                <c:pt idx="9">
                  <c:v>0.27089201982005834</c:v>
                </c:pt>
                <c:pt idx="10">
                  <c:v>0.35755003573677402</c:v>
                </c:pt>
                <c:pt idx="11">
                  <c:v>0.444177475596987</c:v>
                </c:pt>
                <c:pt idx="12">
                  <c:v>0.617379781753713</c:v>
                </c:pt>
                <c:pt idx="13">
                  <c:v>0.79056210930645088</c:v>
                </c:pt>
                <c:pt idx="14">
                  <c:v>0.87712141071126204</c:v>
                </c:pt>
                <c:pt idx="15">
                  <c:v>0.96364911197221603</c:v>
                </c:pt>
                <c:pt idx="16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v>HS</c:v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xVal>
            <c:numRef>
              <c:f>Лист1!$G$2:$G$24</c:f>
              <c:numCache>
                <c:formatCode>General</c:formatCode>
                <c:ptCount val="23"/>
                <c:pt idx="0">
                  <c:v>0</c:v>
                </c:pt>
                <c:pt idx="1">
                  <c:v>2.1925812608240692E-4</c:v>
                </c:pt>
                <c:pt idx="2">
                  <c:v>6.5777437824722192E-4</c:v>
                </c:pt>
                <c:pt idx="3">
                  <c:v>1.534806882576845E-3</c:v>
                </c:pt>
                <c:pt idx="4">
                  <c:v>3.2890078606851985E-3</c:v>
                </c:pt>
                <c:pt idx="5">
                  <c:v>6.7977800688142414E-3</c:v>
                </c:pt>
                <c:pt idx="6">
                  <c:v>1.38146321649881E-2</c:v>
                </c:pt>
                <c:pt idx="7">
                  <c:v>2.0822918269466612E-2</c:v>
                </c:pt>
                <c:pt idx="8">
                  <c:v>2.7819555645729344E-2</c:v>
                </c:pt>
                <c:pt idx="9">
                  <c:v>3.4801357837146212E-2</c:v>
                </c:pt>
                <c:pt idx="10">
                  <c:v>4.1766159132923905E-2</c:v>
                </c:pt>
                <c:pt idx="11">
                  <c:v>4.8712351646026601E-2</c:v>
                </c:pt>
                <c:pt idx="12">
                  <c:v>5.5638640589820702E-2</c:v>
                </c:pt>
                <c:pt idx="13">
                  <c:v>6.2544419749814992E-2</c:v>
                </c:pt>
                <c:pt idx="14">
                  <c:v>6.9428446812025132E-2</c:v>
                </c:pt>
                <c:pt idx="15">
                  <c:v>8.3154498717034939E-2</c:v>
                </c:pt>
                <c:pt idx="16">
                  <c:v>9.6788564265586505E-2</c:v>
                </c:pt>
                <c:pt idx="17">
                  <c:v>0.11032500563470785</c:v>
                </c:pt>
                <c:pt idx="18">
                  <c:v>0.12376395109660975</c:v>
                </c:pt>
                <c:pt idx="19">
                  <c:v>0.13710952201093987</c:v>
                </c:pt>
                <c:pt idx="20">
                  <c:v>0.15035657754700299</c:v>
                </c:pt>
                <c:pt idx="21">
                  <c:v>0.1635066602746873</c:v>
                </c:pt>
                <c:pt idx="22">
                  <c:v>0.17067028448922444</c:v>
                </c:pt>
              </c:numCache>
            </c:numRef>
          </c:xVal>
          <c:yVal>
            <c:numRef>
              <c:f>Лист1!$I$2:$I$24</c:f>
              <c:numCache>
                <c:formatCode>0.0000</c:formatCode>
                <c:ptCount val="23"/>
                <c:pt idx="0">
                  <c:v>0</c:v>
                </c:pt>
                <c:pt idx="1">
                  <c:v>5.3608518495795699E-4</c:v>
                </c:pt>
                <c:pt idx="2">
                  <c:v>1.60919538637748E-3</c:v>
                </c:pt>
                <c:pt idx="3">
                  <c:v>3.7768468236288027E-3</c:v>
                </c:pt>
                <c:pt idx="4">
                  <c:v>8.1956976443955908E-3</c:v>
                </c:pt>
                <c:pt idx="5">
                  <c:v>1.7326937892505501E-2</c:v>
                </c:pt>
                <c:pt idx="6">
                  <c:v>3.669937390918241E-2</c:v>
                </c:pt>
                <c:pt idx="7">
                  <c:v>5.8252654843349135E-2</c:v>
                </c:pt>
                <c:pt idx="8">
                  <c:v>8.1863376791476775E-2</c:v>
                </c:pt>
                <c:pt idx="9">
                  <c:v>0.10750818341895041</c:v>
                </c:pt>
                <c:pt idx="10">
                  <c:v>0.13515236910405287</c:v>
                </c:pt>
                <c:pt idx="11">
                  <c:v>0.16476199950881801</c:v>
                </c:pt>
                <c:pt idx="12">
                  <c:v>0.19631557453905488</c:v>
                </c:pt>
                <c:pt idx="13">
                  <c:v>0.22976855590675488</c:v>
                </c:pt>
                <c:pt idx="14">
                  <c:v>0.26514538112598002</c:v>
                </c:pt>
                <c:pt idx="15">
                  <c:v>0.33965583493276164</c:v>
                </c:pt>
                <c:pt idx="16">
                  <c:v>0.42125818135638232</c:v>
                </c:pt>
                <c:pt idx="17">
                  <c:v>0.51005731762370665</c:v>
                </c:pt>
                <c:pt idx="18">
                  <c:v>0.60579789322069166</c:v>
                </c:pt>
                <c:pt idx="19">
                  <c:v>0.70810168954537356</c:v>
                </c:pt>
                <c:pt idx="20">
                  <c:v>0.81717882372724959</c:v>
                </c:pt>
                <c:pt idx="21">
                  <c:v>0.93280028328763098</c:v>
                </c:pt>
                <c:pt idx="22">
                  <c:v>1</c:v>
                </c:pt>
              </c:numCache>
            </c:numRef>
          </c:yVal>
          <c:smooth val="1"/>
        </c:ser>
        <c:dLbls/>
        <c:axId val="51407872"/>
        <c:axId val="51418240"/>
      </c:scatterChart>
      <c:valAx>
        <c:axId val="514078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 sz="1200"/>
                  <a:t>ε</a:t>
                </a:r>
                <a:r>
                  <a:rPr lang="ru-RU" sz="1200" baseline="-25000"/>
                  <a:t>1</a:t>
                </a:r>
              </a:p>
            </c:rich>
          </c:tx>
          <c:layout/>
        </c:title>
        <c:numFmt formatCode="General" sourceLinked="1"/>
        <c:tickLblPos val="nextTo"/>
        <c:crossAx val="51418240"/>
        <c:crosses val="autoZero"/>
        <c:crossBetween val="midCat"/>
      </c:valAx>
      <c:valAx>
        <c:axId val="51418240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P/ Pmax</a:t>
                </a:r>
                <a:endParaRPr lang="ru-RU"/>
              </a:p>
            </c:rich>
          </c:tx>
          <c:layout/>
        </c:title>
        <c:numFmt formatCode="0.0000" sourceLinked="1"/>
        <c:tickLblPos val="nextTo"/>
        <c:crossAx val="51407872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11" Type="http://schemas.openxmlformats.org/officeDocument/2006/relationships/image" Target="../media/image86.wmf"/><Relationship Id="rId5" Type="http://schemas.openxmlformats.org/officeDocument/2006/relationships/image" Target="../media/image80.wmf"/><Relationship Id="rId10" Type="http://schemas.openxmlformats.org/officeDocument/2006/relationships/image" Target="../media/image85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11" Type="http://schemas.openxmlformats.org/officeDocument/2006/relationships/image" Target="../media/image125.wmf"/><Relationship Id="rId5" Type="http://schemas.openxmlformats.org/officeDocument/2006/relationships/image" Target="../media/image119.wmf"/><Relationship Id="rId10" Type="http://schemas.openxmlformats.org/officeDocument/2006/relationships/image" Target="../media/image124.wmf"/><Relationship Id="rId4" Type="http://schemas.openxmlformats.org/officeDocument/2006/relationships/image" Target="../media/image118.wmf"/><Relationship Id="rId9" Type="http://schemas.openxmlformats.org/officeDocument/2006/relationships/image" Target="../media/image12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29.wmf"/><Relationship Id="rId7" Type="http://schemas.openxmlformats.org/officeDocument/2006/relationships/image" Target="../media/image133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wmf"/><Relationship Id="rId11" Type="http://schemas.openxmlformats.org/officeDocument/2006/relationships/image" Target="../media/image137.wmf"/><Relationship Id="rId5" Type="http://schemas.openxmlformats.org/officeDocument/2006/relationships/image" Target="../media/image131.wmf"/><Relationship Id="rId10" Type="http://schemas.openxmlformats.org/officeDocument/2006/relationships/image" Target="../media/image136.wmf"/><Relationship Id="rId4" Type="http://schemas.openxmlformats.org/officeDocument/2006/relationships/image" Target="../media/image130.wmf"/><Relationship Id="rId9" Type="http://schemas.openxmlformats.org/officeDocument/2006/relationships/image" Target="../media/image135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image" Target="../media/image159.wmf"/><Relationship Id="rId7" Type="http://schemas.openxmlformats.org/officeDocument/2006/relationships/image" Target="../media/image163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6" Type="http://schemas.openxmlformats.org/officeDocument/2006/relationships/image" Target="../media/image162.wmf"/><Relationship Id="rId11" Type="http://schemas.openxmlformats.org/officeDocument/2006/relationships/image" Target="../media/image167.wmf"/><Relationship Id="rId5" Type="http://schemas.openxmlformats.org/officeDocument/2006/relationships/image" Target="../media/image161.wmf"/><Relationship Id="rId10" Type="http://schemas.openxmlformats.org/officeDocument/2006/relationships/image" Target="../media/image166.wmf"/><Relationship Id="rId4" Type="http://schemas.openxmlformats.org/officeDocument/2006/relationships/image" Target="../media/image160.wmf"/><Relationship Id="rId9" Type="http://schemas.openxmlformats.org/officeDocument/2006/relationships/image" Target="../media/image16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B9E85-0A58-4944-80F1-BBCFE88FF25F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DFEA0-086F-4F00-A59F-B5D5FB650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475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76A89-7605-4913-8B26-A8D74C800CE2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96A01-5201-4306-9206-7621F78EA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101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6.gif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6.gif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6.gif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6.gif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oleObject" Target="../embeddings/oleObject4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oleObject" Target="../embeddings/oleObject54.bin"/><Relationship Id="rId3" Type="http://schemas.openxmlformats.org/officeDocument/2006/relationships/image" Target="../media/image6.gif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6.bin"/><Relationship Id="rId10" Type="http://schemas.openxmlformats.org/officeDocument/2006/relationships/oleObject" Target="../embeddings/oleObject51.bin"/><Relationship Id="rId4" Type="http://schemas.openxmlformats.org/officeDocument/2006/relationships/image" Target="../media/image75.jpeg"/><Relationship Id="rId9" Type="http://schemas.openxmlformats.org/officeDocument/2006/relationships/oleObject" Target="../embeddings/oleObject50.bin"/><Relationship Id="rId14" Type="http://schemas.openxmlformats.org/officeDocument/2006/relationships/oleObject" Target="../embeddings/oleObject5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9.bin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8.bin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57.bin"/><Relationship Id="rId10" Type="http://schemas.openxmlformats.org/officeDocument/2006/relationships/oleObject" Target="../embeddings/oleObject62.bin"/><Relationship Id="rId4" Type="http://schemas.openxmlformats.org/officeDocument/2006/relationships/image" Target="../media/image6.gif"/><Relationship Id="rId9" Type="http://schemas.openxmlformats.org/officeDocument/2006/relationships/oleObject" Target="../embeddings/oleObject61.bin"/><Relationship Id="rId14" Type="http://schemas.openxmlformats.org/officeDocument/2006/relationships/oleObject" Target="../embeddings/oleObject6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image" Target="../media/image6.gif"/><Relationship Id="rId7" Type="http://schemas.openxmlformats.org/officeDocument/2006/relationships/oleObject" Target="../embeddings/oleObject70.bin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9.bin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68.bin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67.bin"/><Relationship Id="rId9" Type="http://schemas.openxmlformats.org/officeDocument/2006/relationships/oleObject" Target="../embeddings/oleObject7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image" Target="../media/image6.gif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8.bin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77.bin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8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chart" Target="../charts/chart7.xml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chart" Target="../charts/chart9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image" Target="../media/image6.gif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114.jpeg"/><Relationship Id="rId4" Type="http://schemas.openxmlformats.org/officeDocument/2006/relationships/oleObject" Target="../embeddings/oleObject86.bin"/><Relationship Id="rId9" Type="http://schemas.openxmlformats.org/officeDocument/2006/relationships/oleObject" Target="../embeddings/oleObject9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tc.fayat.com/1-1982-2045-2050-2048/Stone-Column-Rig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oleObject" Target="../embeddings/oleObject99.bin"/><Relationship Id="rId3" Type="http://schemas.openxmlformats.org/officeDocument/2006/relationships/image" Target="../media/image6.gif"/><Relationship Id="rId7" Type="http://schemas.openxmlformats.org/officeDocument/2006/relationships/oleObject" Target="../embeddings/oleObject93.bin"/><Relationship Id="rId12" Type="http://schemas.openxmlformats.org/officeDocument/2006/relationships/oleObject" Target="../embeddings/oleObject9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2.bin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101.bin"/><Relationship Id="rId10" Type="http://schemas.openxmlformats.org/officeDocument/2006/relationships/oleObject" Target="../embeddings/oleObject96.bin"/><Relationship Id="rId4" Type="http://schemas.openxmlformats.org/officeDocument/2006/relationships/image" Target="../media/image126.jpeg"/><Relationship Id="rId9" Type="http://schemas.openxmlformats.org/officeDocument/2006/relationships/oleObject" Target="../embeddings/oleObject95.bin"/><Relationship Id="rId14" Type="http://schemas.openxmlformats.org/officeDocument/2006/relationships/oleObject" Target="../embeddings/oleObject10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oleObject" Target="../embeddings/oleObject111.bin"/><Relationship Id="rId3" Type="http://schemas.openxmlformats.org/officeDocument/2006/relationships/image" Target="../media/image6.gif"/><Relationship Id="rId7" Type="http://schemas.openxmlformats.org/officeDocument/2006/relationships/oleObject" Target="../embeddings/oleObject105.bin"/><Relationship Id="rId12" Type="http://schemas.openxmlformats.org/officeDocument/2006/relationships/oleObject" Target="../embeddings/oleObject1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4.bin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3.bin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2.bin"/><Relationship Id="rId9" Type="http://schemas.openxmlformats.org/officeDocument/2006/relationships/oleObject" Target="../embeddings/oleObject107.bin"/><Relationship Id="rId14" Type="http://schemas.openxmlformats.org/officeDocument/2006/relationships/oleObject" Target="../embeddings/oleObject11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7" Type="http://schemas.openxmlformats.org/officeDocument/2006/relationships/image" Target="../media/image6.gif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jpeg"/><Relationship Id="rId5" Type="http://schemas.openxmlformats.org/officeDocument/2006/relationships/image" Target="../media/image155.png"/><Relationship Id="rId4" Type="http://schemas.openxmlformats.org/officeDocument/2006/relationships/image" Target="../media/image154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oleObject" Target="../embeddings/oleObject122.bin"/><Relationship Id="rId3" Type="http://schemas.openxmlformats.org/officeDocument/2006/relationships/image" Target="../media/image6.gif"/><Relationship Id="rId7" Type="http://schemas.openxmlformats.org/officeDocument/2006/relationships/oleObject" Target="../embeddings/oleObject116.bin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15.bin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4.bin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3.bin"/><Relationship Id="rId9" Type="http://schemas.openxmlformats.org/officeDocument/2006/relationships/oleObject" Target="../embeddings/oleObject118.bin"/><Relationship Id="rId14" Type="http://schemas.openxmlformats.org/officeDocument/2006/relationships/oleObject" Target="../embeddings/oleObject12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gi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jpeg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6.gif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9058" y="2348880"/>
            <a:ext cx="7516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ПРЕОБРАЗОВАНИЕ СЛАБЫХ ВОДОНАСЫЩЕННЫХ ГРУНТОВ СВАЯМИ-ДРЕНАМИ И ИХ ИСПОЛЬЗОВАНИЕ В КАЧЕСТВЕ ОСНОВАНИЙ СООРУЖЕНИЙ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355977" y="4135635"/>
            <a:ext cx="458840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Тер-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Мартиросян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З.Г.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доктор технических наук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профессор,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профессор кафедры МГГ НИУ МГСУ, главный научный сотрудник НОЦ «Геотехника» МГСУ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90188" y="4122482"/>
            <a:ext cx="417646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Тер-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Мартиросян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А.З.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кандидат технических наук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доцент кафедры МГГ НИУ МГСУ,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НОЦ «Геотехника» МГСУ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577326" y="5381111"/>
            <a:ext cx="4367055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Сидоров В.В.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кандидат технических наук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доцент кафедры МГГ НИУ МГСУ, научный сотрудник НОЦ «Геотехника» МГСУ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643087" y="1372549"/>
            <a:ext cx="586847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ГЕРСЕВАНОВСКИЕ ЧТЕНИЯ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марта 2016 г.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9218" name="Picture 2" descr="лого_ромгги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291" y="219073"/>
            <a:ext cx="1431405" cy="136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лого_нииос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940"/>
            <a:ext cx="13525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лого_мгс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2086" y="380013"/>
            <a:ext cx="1850338" cy="80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лого_пнип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2177" y="323849"/>
            <a:ext cx="11239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90188" y="5396691"/>
            <a:ext cx="439781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Аванесов В.С.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 инженер НОЦ «Геотехника» МГСУ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8502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а 2 из 6589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552890" y="6184133"/>
            <a:ext cx="512767" cy="47316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10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75367" y="8562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xmlns="" val="2177274153"/>
              </p:ext>
            </p:extLst>
          </p:nvPr>
        </p:nvGraphicFramePr>
        <p:xfrm>
          <a:off x="683568" y="404664"/>
          <a:ext cx="7560840" cy="538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2771800" y="5814801"/>
            <a:ext cx="39046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зависимости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850463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а 2 из 6589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552890" y="6184133"/>
            <a:ext cx="512767" cy="47316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11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75367" y="8562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771800" y="5814801"/>
            <a:ext cx="39046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зависимости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704084480"/>
              </p:ext>
            </p:extLst>
          </p:nvPr>
        </p:nvGraphicFramePr>
        <p:xfrm>
          <a:off x="482079" y="548680"/>
          <a:ext cx="7834337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880038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а 2 из 6589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552890" y="6184133"/>
            <a:ext cx="512767" cy="47316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12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75367" y="8562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30907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 Учет упрочнения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грунта в виде возрастания модуля деформации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каждом шаге разбиения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44233904"/>
              </p:ext>
            </p:extLst>
          </p:nvPr>
        </p:nvGraphicFramePr>
        <p:xfrm>
          <a:off x="3815916" y="1340768"/>
          <a:ext cx="1512168" cy="630070"/>
        </p:xfrm>
        <a:graphic>
          <a:graphicData uri="http://schemas.openxmlformats.org/presentationml/2006/ole">
            <p:oleObj spid="_x0000_s13405" r:id="rId4" imgW="558800" imgH="228600" progId="">
              <p:embed/>
            </p:oleObj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20581784"/>
              </p:ext>
            </p:extLst>
          </p:nvPr>
        </p:nvGraphicFramePr>
        <p:xfrm>
          <a:off x="2054659" y="2420888"/>
          <a:ext cx="4602634" cy="864096"/>
        </p:xfrm>
        <a:graphic>
          <a:graphicData uri="http://schemas.openxmlformats.org/presentationml/2006/ole">
            <p:oleObj spid="_x0000_s13406" r:id="rId5" imgW="2501900" imgH="482600" progId="">
              <p:embed/>
            </p:oleObj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56391068"/>
              </p:ext>
            </p:extLst>
          </p:nvPr>
        </p:nvGraphicFramePr>
        <p:xfrm>
          <a:off x="2109283" y="3717032"/>
          <a:ext cx="4493385" cy="840366"/>
        </p:xfrm>
        <a:graphic>
          <a:graphicData uri="http://schemas.openxmlformats.org/presentationml/2006/ole">
            <p:oleObj spid="_x0000_s13407" r:id="rId6" imgW="2514600" imgH="482600" progId="">
              <p:embed/>
            </p:oleObj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76419263"/>
              </p:ext>
            </p:extLst>
          </p:nvPr>
        </p:nvGraphicFramePr>
        <p:xfrm>
          <a:off x="2961371" y="5085184"/>
          <a:ext cx="2789209" cy="936104"/>
        </p:xfrm>
        <a:graphic>
          <a:graphicData uri="http://schemas.openxmlformats.org/presentationml/2006/ole">
            <p:oleObj spid="_x0000_s13408" r:id="rId7" imgW="1397000" imgH="4826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01141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а 2 из 6589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552890" y="6184133"/>
            <a:ext cx="512767" cy="47316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13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75367" y="8562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1874931306"/>
              </p:ext>
            </p:extLst>
          </p:nvPr>
        </p:nvGraphicFramePr>
        <p:xfrm>
          <a:off x="215900" y="168275"/>
          <a:ext cx="694838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2356641782"/>
              </p:ext>
            </p:extLst>
          </p:nvPr>
        </p:nvGraphicFramePr>
        <p:xfrm>
          <a:off x="460374" y="3429000"/>
          <a:ext cx="6673361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7164288" y="1539881"/>
            <a:ext cx="19975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зависимости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возрастании 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20271" y="4581128"/>
            <a:ext cx="20202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зависимости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возрастании 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165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а 2 из 6589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552890" y="6184133"/>
            <a:ext cx="512767" cy="47316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14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75367" y="8562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502483" y="1539881"/>
            <a:ext cx="1987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зависимости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возрастании 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02483" y="4574490"/>
            <a:ext cx="2267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зависимости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возрастании 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37569247"/>
              </p:ext>
            </p:extLst>
          </p:nvPr>
        </p:nvGraphicFramePr>
        <p:xfrm>
          <a:off x="6588224" y="203513"/>
          <a:ext cx="1585276" cy="586335"/>
        </p:xfrm>
        <a:graphic>
          <a:graphicData uri="http://schemas.openxmlformats.org/presentationml/2006/ole">
            <p:oleObj spid="_x0000_s16408" r:id="rId4" imgW="672808" imgH="253890" progId="">
              <p:embed/>
            </p:oleObj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xmlns="" val="254301199"/>
              </p:ext>
            </p:extLst>
          </p:nvPr>
        </p:nvGraphicFramePr>
        <p:xfrm>
          <a:off x="0" y="160338"/>
          <a:ext cx="6372200" cy="3232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xmlns="" val="4043782004"/>
              </p:ext>
            </p:extLst>
          </p:nvPr>
        </p:nvGraphicFramePr>
        <p:xfrm>
          <a:off x="68998" y="3432775"/>
          <a:ext cx="630320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02445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а 2 из 6589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552890" y="6184133"/>
            <a:ext cx="512767" cy="47316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15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75367" y="8562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273084" y="2421895"/>
            <a:ext cx="22356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зависимости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возрастании 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86792" y="4882108"/>
            <a:ext cx="2267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зависимости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возрастании 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" name="Рисунок 18" descr="5.1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83701" y="476672"/>
            <a:ext cx="5138070" cy="3268662"/>
          </a:xfrm>
          <a:prstGeom prst="rect">
            <a:avLst/>
          </a:prstGeom>
        </p:spPr>
      </p:pic>
      <p:pic>
        <p:nvPicPr>
          <p:cNvPr id="20" name="Рисунок 19" descr="5.13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61697" y="3573016"/>
            <a:ext cx="4811387" cy="316000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486792" y="476672"/>
            <a:ext cx="29122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 для данных: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r1=0.2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м, модуль деформации Е=15 МПа,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v=0.3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радиус влияния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r2=1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976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а 2 из 6589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552890" y="6184133"/>
            <a:ext cx="512767" cy="47316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16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75367" y="8562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115616" y="230907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 Учет релаксации напряжений грунтов после расширения скважины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094" y="1023119"/>
            <a:ext cx="7324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описания процесса релаксации в диссертации используется уравнение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Максвелла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виде: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1871699"/>
              </p:ext>
            </p:extLst>
          </p:nvPr>
        </p:nvGraphicFramePr>
        <p:xfrm>
          <a:off x="3705225" y="1772816"/>
          <a:ext cx="1514847" cy="732453"/>
        </p:xfrm>
        <a:graphic>
          <a:graphicData uri="http://schemas.openxmlformats.org/presentationml/2006/ole">
            <p:oleObj spid="_x0000_s18606" r:id="rId4" imgW="863225" imgH="418918" progId="">
              <p:embed/>
            </p:oleObj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49726736"/>
              </p:ext>
            </p:extLst>
          </p:nvPr>
        </p:nvGraphicFramePr>
        <p:xfrm>
          <a:off x="566921" y="2531247"/>
          <a:ext cx="1800200" cy="700963"/>
        </p:xfrm>
        <a:graphic>
          <a:graphicData uri="http://schemas.openxmlformats.org/presentationml/2006/ole">
            <p:oleObj spid="_x0000_s18607" r:id="rId5" imgW="1066800" imgH="419100" progId="">
              <p:embed/>
            </p:oleObj>
          </a:graphicData>
        </a:graphic>
      </p:graphicFrame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54036828"/>
              </p:ext>
            </p:extLst>
          </p:nvPr>
        </p:nvGraphicFramePr>
        <p:xfrm>
          <a:off x="2606182" y="2492896"/>
          <a:ext cx="3499588" cy="792088"/>
        </p:xfrm>
        <a:graphic>
          <a:graphicData uri="http://schemas.openxmlformats.org/presentationml/2006/ole">
            <p:oleObj spid="_x0000_s18608" r:id="rId6" imgW="2324100" imgH="508000" progId="">
              <p:embed/>
            </p:oleObj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7530631" y="1988840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(3.6)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54210" y="3356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Учитывая, что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                            получаем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вида:</a:t>
            </a: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86066111"/>
              </p:ext>
            </p:extLst>
          </p:nvPr>
        </p:nvGraphicFramePr>
        <p:xfrm>
          <a:off x="3930634" y="4003322"/>
          <a:ext cx="1484117" cy="793830"/>
        </p:xfrm>
        <a:graphic>
          <a:graphicData uri="http://schemas.openxmlformats.org/presentationml/2006/ole">
            <p:oleObj spid="_x0000_s18609" r:id="rId7" imgW="799753" imgH="444307" progId="">
              <p:embed/>
            </p:oleObj>
          </a:graphicData>
        </a:graphic>
      </p:graphicFrame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2108487"/>
              </p:ext>
            </p:extLst>
          </p:nvPr>
        </p:nvGraphicFramePr>
        <p:xfrm>
          <a:off x="491269" y="4941168"/>
          <a:ext cx="1338356" cy="504056"/>
        </p:xfrm>
        <a:graphic>
          <a:graphicData uri="http://schemas.openxmlformats.org/presentationml/2006/ole">
            <p:oleObj spid="_x0000_s18610" r:id="rId8" imgW="736280" imgH="266584" progId="">
              <p:embed/>
            </p:oleObj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2054210" y="5024163"/>
            <a:ext cx="3081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α – параметр упрочнения.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573521" y="4149080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(3.7)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33739520"/>
              </p:ext>
            </p:extLst>
          </p:nvPr>
        </p:nvGraphicFramePr>
        <p:xfrm>
          <a:off x="3347864" y="5517232"/>
          <a:ext cx="3028572" cy="792088"/>
        </p:xfrm>
        <a:graphic>
          <a:graphicData uri="http://schemas.openxmlformats.org/presentationml/2006/ole">
            <p:oleObj spid="_x0000_s18611" r:id="rId9" imgW="1854200" imgH="482600" progId="">
              <p:embed/>
            </p:oleObj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7523581" y="5743629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(3.8)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51598154"/>
              </p:ext>
            </p:extLst>
          </p:nvPr>
        </p:nvGraphicFramePr>
        <p:xfrm>
          <a:off x="3851920" y="6237312"/>
          <a:ext cx="1638182" cy="432048"/>
        </p:xfrm>
        <a:graphic>
          <a:graphicData uri="http://schemas.openxmlformats.org/presentationml/2006/ole">
            <p:oleObj spid="_x0000_s18612" r:id="rId10" imgW="863225" imgH="228501" progId="">
              <p:embed/>
            </p:oleObj>
          </a:graphicData>
        </a:graphic>
      </p:graphicFrame>
      <p:sp>
        <p:nvSpPr>
          <p:cNvPr id="19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13944823"/>
              </p:ext>
            </p:extLst>
          </p:nvPr>
        </p:nvGraphicFramePr>
        <p:xfrm>
          <a:off x="5724127" y="3356992"/>
          <a:ext cx="1368153" cy="380042"/>
        </p:xfrm>
        <a:graphic>
          <a:graphicData uri="http://schemas.openxmlformats.org/presentationml/2006/ole">
            <p:oleObj spid="_x0000_s18613" r:id="rId11" imgW="850531" imgH="24119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9815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а 2 из 6589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552890" y="6184133"/>
            <a:ext cx="512767" cy="47316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17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75367" y="8562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" name="Рисунок 38" descr="3.31.jpg"/>
          <p:cNvPicPr/>
          <p:nvPr/>
        </p:nvPicPr>
        <p:blipFill rotWithShape="1">
          <a:blip r:embed="rId3" cstate="print"/>
          <a:srcRect r="8007" b="9496"/>
          <a:stretch/>
        </p:blipFill>
        <p:spPr>
          <a:xfrm>
            <a:off x="755576" y="168275"/>
            <a:ext cx="6766033" cy="451802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655676" y="5013176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зависимости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напряжения в начальный момент времени после расширения скважины,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остаточные напряжения после релаксации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304281" y="448624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 поверхности сваи,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378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а 2 из 6589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552890" y="6184133"/>
            <a:ext cx="512767" cy="47316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18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75367" y="8562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115616" y="64742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 Учет консолидации грунтов при расширении скважины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8300" y="746673"/>
            <a:ext cx="7804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принудительном расширении лидирующей скважины в окружающем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водонасыщенном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грунте возникает избыточное поровое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79074789"/>
              </p:ext>
            </p:extLst>
          </p:nvPr>
        </p:nvGraphicFramePr>
        <p:xfrm>
          <a:off x="460375" y="1628800"/>
          <a:ext cx="2903363" cy="432048"/>
        </p:xfrm>
        <a:graphic>
          <a:graphicData uri="http://schemas.openxmlformats.org/presentationml/2006/ole">
            <p:oleObj spid="_x0000_s21612" name="Формула" r:id="rId4" imgW="1612900" imgH="228600" progId="Equation.3">
              <p:embed/>
            </p:oleObj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35036849"/>
              </p:ext>
            </p:extLst>
          </p:nvPr>
        </p:nvGraphicFramePr>
        <p:xfrm>
          <a:off x="4519699" y="1628800"/>
          <a:ext cx="2069579" cy="434785"/>
        </p:xfrm>
        <a:graphic>
          <a:graphicData uri="http://schemas.openxmlformats.org/presentationml/2006/ole">
            <p:oleObj spid="_x0000_s21613" name="Формула" r:id="rId5" imgW="1130300" imgH="228600" progId="Equation.3">
              <p:embed/>
            </p:oleObj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460375" y="2348047"/>
            <a:ext cx="8118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избыточное поровое давление будет рассеиваться во времени в соответствии с уравнением осесимметричной консолидации в условиях плоской деформации 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43292347"/>
              </p:ext>
            </p:extLst>
          </p:nvPr>
        </p:nvGraphicFramePr>
        <p:xfrm>
          <a:off x="466830" y="3267094"/>
          <a:ext cx="2858405" cy="792088"/>
        </p:xfrm>
        <a:graphic>
          <a:graphicData uri="http://schemas.openxmlformats.org/presentationml/2006/ole">
            <p:oleObj spid="_x0000_s21614" name="Формула" r:id="rId6" imgW="1587500" imgH="431800" progId="Equation.3">
              <p:embed/>
            </p:oleObj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3707904" y="3212976"/>
            <a:ext cx="4273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этого уравнения при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 получено Р.А.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Барроном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имеет вид: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28845361"/>
              </p:ext>
            </p:extLst>
          </p:nvPr>
        </p:nvGraphicFramePr>
        <p:xfrm>
          <a:off x="1998330" y="4149080"/>
          <a:ext cx="4544040" cy="889051"/>
        </p:xfrm>
        <a:graphic>
          <a:graphicData uri="http://schemas.openxmlformats.org/presentationml/2006/ole">
            <p:oleObj spid="_x0000_s21615" r:id="rId7" imgW="2628900" imgH="508000" progId="">
              <p:embed/>
            </p:oleObj>
          </a:graphicData>
        </a:graphic>
      </p:graphicFrame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83803894"/>
              </p:ext>
            </p:extLst>
          </p:nvPr>
        </p:nvGraphicFramePr>
        <p:xfrm>
          <a:off x="1295636" y="5157192"/>
          <a:ext cx="6120680" cy="897426"/>
        </p:xfrm>
        <a:graphic>
          <a:graphicData uri="http://schemas.openxmlformats.org/presentationml/2006/ole">
            <p:oleObj spid="_x0000_s21616" r:id="rId8" imgW="3759200" imgH="4572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13147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а 2 из 6589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552890" y="6184133"/>
            <a:ext cx="512767" cy="47316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19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75367" y="8562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0201" y="285008"/>
            <a:ext cx="8005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решения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Баррона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получено решение влияния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нагружения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уплотняемого слоя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48413034"/>
              </p:ext>
            </p:extLst>
          </p:nvPr>
        </p:nvGraphicFramePr>
        <p:xfrm>
          <a:off x="2843809" y="1000376"/>
          <a:ext cx="2808311" cy="502148"/>
        </p:xfrm>
        <a:graphic>
          <a:graphicData uri="http://schemas.openxmlformats.org/presentationml/2006/ole">
            <p:oleObj spid="_x0000_s22658" r:id="rId4" imgW="1435100" imgH="254000" progId="">
              <p:embed/>
            </p:oleObj>
          </a:graphicData>
        </a:graphic>
      </p:graphicFrame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2479450"/>
              </p:ext>
            </p:extLst>
          </p:nvPr>
        </p:nvGraphicFramePr>
        <p:xfrm>
          <a:off x="353339" y="1700808"/>
          <a:ext cx="7679521" cy="936104"/>
        </p:xfrm>
        <a:graphic>
          <a:graphicData uri="http://schemas.openxmlformats.org/presentationml/2006/ole">
            <p:oleObj spid="_x0000_s22659" r:id="rId5" imgW="4229100" imgH="508000" progId="">
              <p:embed/>
            </p:oleObj>
          </a:graphicData>
        </a:graphic>
      </p:graphicFrame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03611420"/>
              </p:ext>
            </p:extLst>
          </p:nvPr>
        </p:nvGraphicFramePr>
        <p:xfrm>
          <a:off x="3419872" y="2780928"/>
          <a:ext cx="1440160" cy="811125"/>
        </p:xfrm>
        <a:graphic>
          <a:graphicData uri="http://schemas.openxmlformats.org/presentationml/2006/ole">
            <p:oleObj spid="_x0000_s22660" name="Формула" r:id="rId6" imgW="838200" imgH="457200" progId="Equation.3">
              <p:embed/>
            </p:oleObj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7523580" y="1115452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(3.9)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161819" y="1988840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(3.10)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60374" y="3752166"/>
            <a:ext cx="8216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этого решения следует, что 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значении порового давления </a:t>
            </a:r>
          </a:p>
        </p:txBody>
      </p:sp>
      <p:sp>
        <p:nvSpPr>
          <p:cNvPr id="5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" name="Объект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38107430"/>
              </p:ext>
            </p:extLst>
          </p:nvPr>
        </p:nvGraphicFramePr>
        <p:xfrm>
          <a:off x="7935306" y="3770810"/>
          <a:ext cx="1080120" cy="350688"/>
        </p:xfrm>
        <a:graphic>
          <a:graphicData uri="http://schemas.openxmlformats.org/presentationml/2006/ole">
            <p:oleObj spid="_x0000_s22661" r:id="rId7" imgW="723586" imgH="228501" progId="">
              <p:embed/>
            </p:oleObj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492710" y="4121416"/>
            <a:ext cx="7758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 заданном росте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затухающей скоростью согласно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(3.9)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 экстремальное развитие избыточного порового давления во времени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(3.10).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Причем при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α&lt;&lt;ω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возникает избыточное поровое давление, т.е.</a:t>
            </a:r>
          </a:p>
        </p:txBody>
      </p:sp>
      <p:sp>
        <p:nvSpPr>
          <p:cNvPr id="5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" name="Объект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66116413"/>
              </p:ext>
            </p:extLst>
          </p:nvPr>
        </p:nvGraphicFramePr>
        <p:xfrm>
          <a:off x="7142811" y="4708823"/>
          <a:ext cx="1115266" cy="335923"/>
        </p:xfrm>
        <a:graphic>
          <a:graphicData uri="http://schemas.openxmlformats.org/presentationml/2006/ole">
            <p:oleObj spid="_x0000_s22662" r:id="rId8" imgW="787400" imgH="228600" progId="">
              <p:embed/>
            </p:oleObj>
          </a:graphicData>
        </a:graphic>
      </p:graphicFrame>
      <p:sp>
        <p:nvSpPr>
          <p:cNvPr id="6" name="Rectangle 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02500959"/>
              </p:ext>
            </p:extLst>
          </p:nvPr>
        </p:nvGraphicFramePr>
        <p:xfrm>
          <a:off x="1835696" y="5733256"/>
          <a:ext cx="4820560" cy="748018"/>
        </p:xfrm>
        <a:graphic>
          <a:graphicData uri="http://schemas.openxmlformats.org/presentationml/2006/ole">
            <p:oleObj spid="_x0000_s22663" r:id="rId9" imgW="2794000" imgH="431800" progId="">
              <p:embed/>
            </p:oleObj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1619672" y="5229412"/>
            <a:ext cx="8216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осадку сваи можно определить по формуле: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81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а 2 из 6589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810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4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Проблема уплотнения слабых оснований и определения приведенных характеристик уплотненного композитного массива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682038" y="6391275"/>
            <a:ext cx="3381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2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124744"/>
            <a:ext cx="74168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Слабые основания, в том числе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водонасыщенные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основания, содержащие слабые прослойки (торф, ил, глинистые грунты в текучей консистенции) могут быть уплотнены путем устройства в массиве колонн из более прочного и менее деформируемого материала (песок, щебень,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грунтоцемент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 соответствующим его уплотнением.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возможно как простое усиление массива грунта колоннами с определенным шагом (без изменения свойств окружающего их грунта), так и полное изменение свойств последнего путем создания больших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радиальных напряжений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уплотняемом массиве.</a:t>
            </a:r>
          </a:p>
          <a:p>
            <a:pPr marL="342900" indent="-34290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колонны могут быть устроены по различным технологиям: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виброфлотации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послойного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втрамбовывания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 технологии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струйной цементации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т.п.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рассматриваемых случаев проектировщику необходимо значение приведенного модуля деформации преобразованного композитного основания для расчета осадки.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75367" y="8562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8748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а 2 из 6589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552890" y="6184133"/>
            <a:ext cx="512767" cy="47316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20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75367" y="8562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5" name="Рисунок 44" descr="6.7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55575" y="1700808"/>
            <a:ext cx="4390562" cy="3384376"/>
          </a:xfrm>
          <a:prstGeom prst="rect">
            <a:avLst/>
          </a:prstGeom>
        </p:spPr>
      </p:pic>
      <p:pic>
        <p:nvPicPr>
          <p:cNvPr id="46" name="Рисунок 45" descr="6.8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4559166" y="1772816"/>
            <a:ext cx="4392488" cy="324036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55576" y="28500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приведем графики изменения порового давления в окружающем грунте на радиусе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94027204"/>
              </p:ext>
            </p:extLst>
          </p:nvPr>
        </p:nvGraphicFramePr>
        <p:xfrm>
          <a:off x="4860032" y="597190"/>
          <a:ext cx="1594485" cy="298966"/>
        </p:xfrm>
        <a:graphic>
          <a:graphicData uri="http://schemas.openxmlformats.org/presentationml/2006/ole">
            <p:oleObj spid="_x0000_s28709" r:id="rId6" imgW="1231366" imgH="228501" progId="">
              <p:embed/>
            </p:oleObj>
          </a:graphicData>
        </a:graphic>
      </p:graphicFrame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15450658"/>
              </p:ext>
            </p:extLst>
          </p:nvPr>
        </p:nvGraphicFramePr>
        <p:xfrm>
          <a:off x="6478333" y="524391"/>
          <a:ext cx="2030174" cy="444563"/>
        </p:xfrm>
        <a:graphic>
          <a:graphicData uri="http://schemas.openxmlformats.org/presentationml/2006/ole">
            <p:oleObj spid="_x0000_s28710" r:id="rId7" imgW="1307532" imgH="304668" progId="">
              <p:embed/>
            </p:oleObj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755575" y="792971"/>
            <a:ext cx="7719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изменение осадки ростверка 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8563" y="51735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порового давления в окружающем грунте на радиусе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79491524"/>
              </p:ext>
            </p:extLst>
          </p:nvPr>
        </p:nvGraphicFramePr>
        <p:xfrm>
          <a:off x="611560" y="5792316"/>
          <a:ext cx="2391591" cy="382654"/>
        </p:xfrm>
        <a:graphic>
          <a:graphicData uri="http://schemas.openxmlformats.org/presentationml/2006/ole">
            <p:oleObj spid="_x0000_s28711" r:id="rId8" imgW="1422400" imgH="228600" progId="">
              <p:embed/>
            </p:oleObj>
          </a:graphicData>
        </a:graphic>
      </p:graphicFrame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" name="Объект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05377453"/>
              </p:ext>
            </p:extLst>
          </p:nvPr>
        </p:nvGraphicFramePr>
        <p:xfrm>
          <a:off x="611560" y="6143356"/>
          <a:ext cx="2242438" cy="491045"/>
        </p:xfrm>
        <a:graphic>
          <a:graphicData uri="http://schemas.openxmlformats.org/presentationml/2006/ole">
            <p:oleObj spid="_x0000_s28712" r:id="rId9" imgW="1307532" imgH="304668" progId="">
              <p:embed/>
            </p:oleObj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3096937" y="5819892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(1)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3096937" y="6240365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(2)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4992850" y="5192152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осадки ростверка во времени с учетом переменности нагрузки на окружающий грунт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на сваю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381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а 2 из 6589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87649" y="332656"/>
            <a:ext cx="6480720" cy="781050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Методика определения приведенного модуля деформации усиленного композитного основания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682038" y="6391275"/>
            <a:ext cx="3381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21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597" y="1412776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нагружении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композитного основания, состоящего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колонн уплотнения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уплотненного грунта вокруг них, преобразованный массив будет работать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Осадка колонны уплотнения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окружающего грунта на уровне нижнего конца колонн. То есть может происходить так называемое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продавливание нижнего слоя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величина которого зависит от деформационных характеристик массива грунта под подошвой колонн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сжимаема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уровень ее подошвы передается максимум 20% от нагрузки на оголовке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падения напряжения в стволе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свай в зависимости от жесткости и длины давно известен в России и за рубежом, подтвержден многочисленными опытными данными и имеет теоретическое обоснование).</a:t>
            </a:r>
          </a:p>
        </p:txBody>
      </p:sp>
      <p:pic>
        <p:nvPicPr>
          <p:cNvPr id="7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75367" y="8562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9848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640205" y="6400236"/>
            <a:ext cx="338137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550E7-93A6-434A-B5FB-F728743CEC5E}" type="slidenum">
              <a:rPr lang="ru-RU" altLang="ru-RU" sz="2000" b="1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altLang="ru-RU" sz="2000" b="1" dirty="0"/>
          </a:p>
        </p:txBody>
      </p:sp>
      <p:pic>
        <p:nvPicPr>
          <p:cNvPr id="6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42779" y="51854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75656" y="51854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Расчет модуля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деформации Е щебеночной колонны и определение приведенного модуля деформации композитного преобразованного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(ячейки)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5" r="3078" b="2271"/>
          <a:stretch/>
        </p:blipFill>
        <p:spPr bwMode="auto">
          <a:xfrm>
            <a:off x="251520" y="1159267"/>
            <a:ext cx="2576557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7956" y="4819613"/>
            <a:ext cx="31318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Рис.7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Расчетная схема для определения приведенного модуля ячейки уплотненного слоя грунта толщиной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51934293"/>
              </p:ext>
            </p:extLst>
          </p:nvPr>
        </p:nvGraphicFramePr>
        <p:xfrm>
          <a:off x="1094406" y="5928123"/>
          <a:ext cx="390525" cy="246062"/>
        </p:xfrm>
        <a:graphic>
          <a:graphicData uri="http://schemas.openxmlformats.org/presentationml/2006/ole">
            <p:oleObj spid="_x0000_s3424" name="Формула" r:id="rId5" imgW="380880" imgH="241200" progId="Equation.3">
              <p:embed/>
            </p:oleObj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11560" y="6174185"/>
            <a:ext cx="12882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alt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&gt;&gt;</a:t>
            </a: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alt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69053052"/>
              </p:ext>
            </p:extLst>
          </p:nvPr>
        </p:nvGraphicFramePr>
        <p:xfrm>
          <a:off x="4240668" y="1040204"/>
          <a:ext cx="901692" cy="300564"/>
        </p:xfrm>
        <a:graphic>
          <a:graphicData uri="http://schemas.openxmlformats.org/presentationml/2006/ole">
            <p:oleObj spid="_x0000_s3425" name="Формула" r:id="rId6" imgW="723586" imgH="241195" progId="Equation.3">
              <p:embed/>
            </p:oleObj>
          </a:graphicData>
        </a:graphic>
      </p:graphicFrame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828077" y="1350271"/>
            <a:ext cx="5040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kumimoji="0" lang="ru-RU" alt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48406677"/>
              </p:ext>
            </p:extLst>
          </p:nvPr>
        </p:nvGraphicFramePr>
        <p:xfrm>
          <a:off x="3332133" y="1377263"/>
          <a:ext cx="442913" cy="301625"/>
        </p:xfrm>
        <a:graphic>
          <a:graphicData uri="http://schemas.openxmlformats.org/presentationml/2006/ole">
            <p:oleObj spid="_x0000_s3426" name="Формула" r:id="rId7" imgW="355320" imgH="241200" progId="Equation.3">
              <p:embed/>
            </p:oleObj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249660" y="3118158"/>
            <a:ext cx="4590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уравнение равновесия: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25301369"/>
              </p:ext>
            </p:extLst>
          </p:nvPr>
        </p:nvGraphicFramePr>
        <p:xfrm>
          <a:off x="3368750" y="1902047"/>
          <a:ext cx="411162" cy="301625"/>
        </p:xfrm>
        <a:graphic>
          <a:graphicData uri="http://schemas.openxmlformats.org/presentationml/2006/ole">
            <p:oleObj spid="_x0000_s3427" name="Формула" r:id="rId8" imgW="330120" imgH="241200" progId="Equation.3">
              <p:embed/>
            </p:oleObj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779912" y="1844824"/>
            <a:ext cx="4996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сдвига грунта над подошвой щебеночной колонны;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26256" y="2287161"/>
            <a:ext cx="581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представленной схемой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основные уравнения, описывающие связь напряжений и перемещений в расчетной ячейке между собой: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803170" y="1350271"/>
            <a:ext cx="4590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сдвига грунта под подошвой щебеночной колонны;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74093561"/>
              </p:ext>
            </p:extLst>
          </p:nvPr>
        </p:nvGraphicFramePr>
        <p:xfrm>
          <a:off x="3491880" y="3456711"/>
          <a:ext cx="2016224" cy="655273"/>
        </p:xfrm>
        <a:graphic>
          <a:graphicData uri="http://schemas.openxmlformats.org/presentationml/2006/ole">
            <p:oleObj spid="_x0000_s3428" name="Формула" r:id="rId9" imgW="1905000" imgH="622300" progId="Equation.3">
              <p:embed/>
            </p:oleObj>
          </a:graphicData>
        </a:graphic>
      </p:graphicFrame>
      <p:sp>
        <p:nvSpPr>
          <p:cNvPr id="24" name="Подзаголовок 2"/>
          <p:cNvSpPr txBox="1">
            <a:spLocks/>
          </p:cNvSpPr>
          <p:nvPr/>
        </p:nvSpPr>
        <p:spPr>
          <a:xfrm>
            <a:off x="7521929" y="1029770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(5.1)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7561753" y="3573016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(5.2)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3219264" y="4144904"/>
            <a:ext cx="5040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kumimoji="0" lang="ru-RU" alt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2978861"/>
              </p:ext>
            </p:extLst>
          </p:nvPr>
        </p:nvGraphicFramePr>
        <p:xfrm>
          <a:off x="3652946" y="4173505"/>
          <a:ext cx="278115" cy="289703"/>
        </p:xfrm>
        <a:graphic>
          <a:graphicData uri="http://schemas.openxmlformats.org/presentationml/2006/ole">
            <p:oleObj spid="_x0000_s3429" name="Формула" r:id="rId10" imgW="228600" imgH="241300" progId="Equation.3">
              <p:embed/>
            </p:oleObj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3901590" y="4149080"/>
            <a:ext cx="4693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напряжение в стволе щебеночной колонны, кПа;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1708474"/>
              </p:ext>
            </p:extLst>
          </p:nvPr>
        </p:nvGraphicFramePr>
        <p:xfrm>
          <a:off x="3669150" y="4422300"/>
          <a:ext cx="266161" cy="277251"/>
        </p:xfrm>
        <a:graphic>
          <a:graphicData uri="http://schemas.openxmlformats.org/presentationml/2006/ole">
            <p:oleObj spid="_x0000_s3430" name="Формула" r:id="rId11" imgW="228600" imgH="241300" progId="Equation.3">
              <p:embed/>
            </p:oleObj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3910137" y="4407164"/>
            <a:ext cx="4866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напряжение в грунте на уровне подошвы колонны, кПа;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5865876"/>
              </p:ext>
            </p:extLst>
          </p:nvPr>
        </p:nvGraphicFramePr>
        <p:xfrm>
          <a:off x="3674902" y="4964032"/>
          <a:ext cx="225425" cy="255587"/>
        </p:xfrm>
        <a:graphic>
          <a:graphicData uri="http://schemas.openxmlformats.org/presentationml/2006/ole">
            <p:oleObj spid="_x0000_s3431" name="Формула" r:id="rId12" imgW="164880" imgH="190440" progId="Equation.3">
              <p:embed/>
            </p:oleObj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3901590" y="4884186"/>
            <a:ext cx="4866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внешняя равномерно-распределенная нагрузка на штамп, кПа;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92397" y="5465936"/>
            <a:ext cx="4590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осадка грунта: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23983978"/>
              </p:ext>
            </p:extLst>
          </p:nvPr>
        </p:nvGraphicFramePr>
        <p:xfrm>
          <a:off x="3779912" y="5949280"/>
          <a:ext cx="1224136" cy="275706"/>
        </p:xfrm>
        <a:graphic>
          <a:graphicData uri="http://schemas.openxmlformats.org/presentationml/2006/ole">
            <p:oleObj spid="_x0000_s3432" name="Формула" r:id="rId13" imgW="1054100" imgH="241300" progId="Equation.3">
              <p:embed/>
            </p:oleObj>
          </a:graphicData>
        </a:graphic>
      </p:graphicFrame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3246018" y="6237312"/>
            <a:ext cx="5040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kumimoji="0" lang="ru-RU" alt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83844689"/>
              </p:ext>
            </p:extLst>
          </p:nvPr>
        </p:nvGraphicFramePr>
        <p:xfrm>
          <a:off x="3705225" y="6273800"/>
          <a:ext cx="411163" cy="301625"/>
        </p:xfrm>
        <a:graphic>
          <a:graphicData uri="http://schemas.openxmlformats.org/presentationml/2006/ole">
            <p:oleObj spid="_x0000_s3433" name="Формула" r:id="rId14" imgW="330120" imgH="241200" progId="Equation.3">
              <p:embed/>
            </p:oleObj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4047981" y="6228124"/>
            <a:ext cx="4590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относительной сжимаемости грунта, кПа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>
            <a:off x="7714153" y="5788660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(5.3)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174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86645784"/>
              </p:ext>
            </p:extLst>
          </p:nvPr>
        </p:nvGraphicFramePr>
        <p:xfrm>
          <a:off x="3851920" y="51854"/>
          <a:ext cx="786349" cy="601325"/>
        </p:xfrm>
        <a:graphic>
          <a:graphicData uri="http://schemas.openxmlformats.org/presentationml/2006/ole">
            <p:oleObj spid="_x0000_s4486" name="Формула" r:id="rId3" imgW="647419" imgH="495085" progId="Equation.3">
              <p:embed/>
            </p:oleObj>
          </a:graphicData>
        </a:graphic>
      </p:graphicFrame>
      <p:sp>
        <p:nvSpPr>
          <p:cNvPr id="7" name="Подзаголовок 2"/>
          <p:cNvSpPr txBox="1">
            <a:spLocks/>
          </p:cNvSpPr>
          <p:nvPr/>
        </p:nvSpPr>
        <p:spPr>
          <a:xfrm>
            <a:off x="7716774" y="188640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(5.4)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pic>
        <p:nvPicPr>
          <p:cNvPr id="8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42779" y="51854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640205" y="6400236"/>
            <a:ext cx="338137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550E7-93A6-434A-B5FB-F728743CEC5E}" type="slidenum">
              <a:rPr lang="ru-RU" altLang="ru-RU" sz="2000" b="1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628104"/>
            <a:ext cx="4590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осадка щебеночной колонны: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95812872"/>
              </p:ext>
            </p:extLst>
          </p:nvPr>
        </p:nvGraphicFramePr>
        <p:xfrm>
          <a:off x="3528217" y="1018565"/>
          <a:ext cx="1259807" cy="292456"/>
        </p:xfrm>
        <a:graphic>
          <a:graphicData uri="http://schemas.openxmlformats.org/presentationml/2006/ole">
            <p:oleObj spid="_x0000_s4487" name="Формула" r:id="rId5" imgW="1066800" imgH="241300" progId="Equation.3">
              <p:embed/>
            </p:oleObj>
          </a:graphicData>
        </a:graphic>
      </p:graphicFrame>
      <p:sp>
        <p:nvSpPr>
          <p:cNvPr id="13" name="Подзаголовок 2"/>
          <p:cNvSpPr txBox="1">
            <a:spLocks/>
          </p:cNvSpPr>
          <p:nvPr/>
        </p:nvSpPr>
        <p:spPr>
          <a:xfrm>
            <a:off x="7716773" y="966658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(5.5)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115616" y="1358799"/>
            <a:ext cx="5040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kumimoji="0" lang="ru-RU" alt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470958"/>
              </p:ext>
            </p:extLst>
          </p:nvPr>
        </p:nvGraphicFramePr>
        <p:xfrm>
          <a:off x="1547664" y="1395728"/>
          <a:ext cx="411163" cy="301625"/>
        </p:xfrm>
        <a:graphic>
          <a:graphicData uri="http://schemas.openxmlformats.org/presentationml/2006/ole">
            <p:oleObj spid="_x0000_s4488" name="Формула" r:id="rId6" imgW="330057" imgH="241195" progId="Equation.3">
              <p:embed/>
            </p:oleObj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907704" y="1358799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относительной сжимаемости щебеночной колонны, кПа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9193" y="1844824"/>
            <a:ext cx="79467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равенство вертикальных перемещений на уровне подошвы плиты: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40534357"/>
              </p:ext>
            </p:extLst>
          </p:nvPr>
        </p:nvGraphicFramePr>
        <p:xfrm>
          <a:off x="3606943" y="2276872"/>
          <a:ext cx="1198209" cy="288031"/>
        </p:xfrm>
        <a:graphic>
          <a:graphicData uri="http://schemas.openxmlformats.org/presentationml/2006/ole">
            <p:oleObj spid="_x0000_s4489" name="Формула" r:id="rId7" imgW="990170" imgH="241195" progId="Equation.3">
              <p:embed/>
            </p:oleObj>
          </a:graphicData>
        </a:graphic>
      </p:graphicFrame>
      <p:sp>
        <p:nvSpPr>
          <p:cNvPr id="20" name="Подзаголовок 2"/>
          <p:cNvSpPr txBox="1">
            <a:spLocks/>
          </p:cNvSpPr>
          <p:nvPr/>
        </p:nvSpPr>
        <p:spPr>
          <a:xfrm>
            <a:off x="7763650" y="2200029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(5.6)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07591833"/>
              </p:ext>
            </p:extLst>
          </p:nvPr>
        </p:nvGraphicFramePr>
        <p:xfrm>
          <a:off x="750888" y="2640013"/>
          <a:ext cx="463550" cy="284162"/>
        </p:xfrm>
        <a:graphic>
          <a:graphicData uri="http://schemas.openxmlformats.org/presentationml/2006/ole">
            <p:oleObj spid="_x0000_s4490" name="Формула" r:id="rId8" imgW="380880" imgH="241200" progId="Equation.3">
              <p:embed/>
            </p:oleObj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219676" y="2645547"/>
            <a:ext cx="7384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вертикальное перемещение расчетной ячейки в целом на уровне низа плиты ростверка.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3568" y="3230322"/>
            <a:ext cx="8093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данные выражения и произведя необходимые преобразования, получим выражение для определения коэффициента относительной сжимаемости расчетной ячейки в целом: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06064198"/>
              </p:ext>
            </p:extLst>
          </p:nvPr>
        </p:nvGraphicFramePr>
        <p:xfrm>
          <a:off x="3771899" y="3933056"/>
          <a:ext cx="1897623" cy="576064"/>
        </p:xfrm>
        <a:graphic>
          <a:graphicData uri="http://schemas.openxmlformats.org/presentationml/2006/ole">
            <p:oleObj spid="_x0000_s4491" name="Формула" r:id="rId9" imgW="1600200" imgH="495300" progId="Equation.3">
              <p:embed/>
            </p:oleObj>
          </a:graphicData>
        </a:graphic>
      </p:graphicFrame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5868144" y="4061319"/>
            <a:ext cx="5040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kumimoji="0" lang="ru-RU" alt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75105217"/>
              </p:ext>
            </p:extLst>
          </p:nvPr>
        </p:nvGraphicFramePr>
        <p:xfrm>
          <a:off x="6372200" y="3937000"/>
          <a:ext cx="620429" cy="587192"/>
        </p:xfrm>
        <a:graphic>
          <a:graphicData uri="http://schemas.openxmlformats.org/presentationml/2006/ole">
            <p:oleObj spid="_x0000_s4492" name="Формула" r:id="rId10" imgW="533169" imgH="507780" progId="Equation.3">
              <p:embed/>
            </p:oleObj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683568" y="4509120"/>
            <a:ext cx="8093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выражения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(8.7)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определить приведенный модуль деформации всей расчетной ячейки (композитного массива, состоящего из щебенистой колонны и окружающего грунта):</a:t>
            </a: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7916049" y="3957827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(5.7)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1538424"/>
              </p:ext>
            </p:extLst>
          </p:nvPr>
        </p:nvGraphicFramePr>
        <p:xfrm>
          <a:off x="3131840" y="5149046"/>
          <a:ext cx="876688" cy="296178"/>
        </p:xfrm>
        <a:graphic>
          <a:graphicData uri="http://schemas.openxmlformats.org/presentationml/2006/ole">
            <p:oleObj spid="_x0000_s4493" name="Формула" r:id="rId11" imgW="698500" imgH="241300" progId="Equation.3">
              <p:embed/>
            </p:oleObj>
          </a:graphicData>
        </a:graphic>
      </p:graphicFrame>
      <p:sp>
        <p:nvSpPr>
          <p:cNvPr id="34" name="Подзаголовок 2"/>
          <p:cNvSpPr txBox="1">
            <a:spLocks/>
          </p:cNvSpPr>
          <p:nvPr/>
        </p:nvSpPr>
        <p:spPr>
          <a:xfrm>
            <a:off x="8056337" y="5120385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(5.8)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55576" y="5445224"/>
            <a:ext cx="8093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из полученного решения можно записать выражения для нахождения напряжений в стволе колонны и в окружающем грунте:</a:t>
            </a: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78224112"/>
              </p:ext>
            </p:extLst>
          </p:nvPr>
        </p:nvGraphicFramePr>
        <p:xfrm>
          <a:off x="1920875" y="6092824"/>
          <a:ext cx="1844257" cy="576535"/>
        </p:xfrm>
        <a:graphic>
          <a:graphicData uri="http://schemas.openxmlformats.org/presentationml/2006/ole">
            <p:oleObj spid="_x0000_s4494" name="Формула" r:id="rId12" imgW="1587240" imgH="495000" progId="Equation.3">
              <p:embed/>
            </p:oleObj>
          </a:graphicData>
        </a:graphic>
      </p:graphicFrame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70686834"/>
              </p:ext>
            </p:extLst>
          </p:nvPr>
        </p:nvGraphicFramePr>
        <p:xfrm>
          <a:off x="4283968" y="6093296"/>
          <a:ext cx="1963914" cy="567353"/>
        </p:xfrm>
        <a:graphic>
          <a:graphicData uri="http://schemas.openxmlformats.org/presentationml/2006/ole">
            <p:oleObj spid="_x0000_s4495" name="Формула" r:id="rId13" imgW="1713756" imgH="495085" progId="Equation.3">
              <p:embed/>
            </p:oleObj>
          </a:graphicData>
        </a:graphic>
      </p:graphicFrame>
      <p:sp>
        <p:nvSpPr>
          <p:cNvPr id="40" name="Подзаголовок 2"/>
          <p:cNvSpPr txBox="1">
            <a:spLocks/>
          </p:cNvSpPr>
          <p:nvPr/>
        </p:nvSpPr>
        <p:spPr>
          <a:xfrm>
            <a:off x="8056338" y="6055666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(5.9)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2" name="Rectangle 2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4546140"/>
              </p:ext>
            </p:extLst>
          </p:nvPr>
        </p:nvGraphicFramePr>
        <p:xfrm>
          <a:off x="4422547" y="4946187"/>
          <a:ext cx="1733497" cy="499037"/>
        </p:xfrm>
        <a:graphic>
          <a:graphicData uri="http://schemas.openxmlformats.org/presentationml/2006/ole">
            <p:oleObj spid="_x0000_s4496" name="Формула" r:id="rId14" imgW="1257300" imgH="3683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44428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42779" y="51854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64742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 Учет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упругопластических свойств грунтовой колонны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1288" y="772628"/>
            <a:ext cx="8066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анализа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(5.9)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решения НДС ячейки следует, что грунтовая колонна несет значительную часть нагрузки от ростверка. Следовательно, возникает необходимость определения его НДС с учетом упруго-пластических свойств аналитическим методом.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1288" y="1972957"/>
            <a:ext cx="8467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трехосного сжатия, в котором находится грунтовая колонна, нелинейную продольную деформацию ее можно определить на основе уравнения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имеем: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67527087"/>
              </p:ext>
            </p:extLst>
          </p:nvPr>
        </p:nvGraphicFramePr>
        <p:xfrm>
          <a:off x="2936873" y="2812891"/>
          <a:ext cx="2838205" cy="439464"/>
        </p:xfrm>
        <a:graphic>
          <a:graphicData uri="http://schemas.openxmlformats.org/presentationml/2006/ole">
            <p:oleObj spid="_x0000_s23700" name="Формула" r:id="rId4" imgW="1473200" imgH="228600" progId="Equation.3">
              <p:embed/>
            </p:oleObj>
          </a:graphicData>
        </a:graphic>
      </p:graphicFrame>
      <p:sp>
        <p:nvSpPr>
          <p:cNvPr id="15" name="Подзаголовок 2"/>
          <p:cNvSpPr txBox="1">
            <a:spLocks/>
          </p:cNvSpPr>
          <p:nvPr/>
        </p:nvSpPr>
        <p:spPr>
          <a:xfrm>
            <a:off x="7884368" y="2896286"/>
            <a:ext cx="864096" cy="604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(5.10)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69982557"/>
              </p:ext>
            </p:extLst>
          </p:nvPr>
        </p:nvGraphicFramePr>
        <p:xfrm>
          <a:off x="281288" y="3335750"/>
          <a:ext cx="366230" cy="381281"/>
        </p:xfrm>
        <a:graphic>
          <a:graphicData uri="http://schemas.openxmlformats.org/presentationml/2006/ole">
            <p:oleObj spid="_x0000_s23701" name="Формула" r:id="rId5" imgW="228600" imgH="241200" progId="Equation.3">
              <p:embed/>
            </p:oleObj>
          </a:graphicData>
        </a:graphic>
      </p:graphicFrame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03583527"/>
              </p:ext>
            </p:extLst>
          </p:nvPr>
        </p:nvGraphicFramePr>
        <p:xfrm>
          <a:off x="679486" y="3335751"/>
          <a:ext cx="436130" cy="418685"/>
        </p:xfrm>
        <a:graphic>
          <a:graphicData uri="http://schemas.openxmlformats.org/presentationml/2006/ole">
            <p:oleObj spid="_x0000_s23702" name="Формула" r:id="rId6" imgW="241300" imgH="228600" progId="Equation.3">
              <p:embed/>
            </p:oleObj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099046" y="3335751"/>
            <a:ext cx="7776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средняя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объемная деформация и среднее напряжение, соответственно, причем: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9219189"/>
              </p:ext>
            </p:extLst>
          </p:nvPr>
        </p:nvGraphicFramePr>
        <p:xfrm>
          <a:off x="2857488" y="3857628"/>
          <a:ext cx="1364245" cy="448519"/>
        </p:xfrm>
        <a:graphic>
          <a:graphicData uri="http://schemas.openxmlformats.org/presentationml/2006/ole">
            <p:oleObj spid="_x0000_s23703" name="Формула" r:id="rId7" imgW="698500" imgH="228600" progId="Equation.3">
              <p:embed/>
            </p:oleObj>
          </a:graphicData>
        </a:graphic>
      </p:graphicFrame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26285970"/>
              </p:ext>
            </p:extLst>
          </p:nvPr>
        </p:nvGraphicFramePr>
        <p:xfrm>
          <a:off x="4572000" y="3857628"/>
          <a:ext cx="1506810" cy="430517"/>
        </p:xfrm>
        <a:graphic>
          <a:graphicData uri="http://schemas.openxmlformats.org/presentationml/2006/ole">
            <p:oleObj spid="_x0000_s23704" name="Формула" r:id="rId8" imgW="800100" imgH="228600" progId="Equation.3">
              <p:embed/>
            </p:oleObj>
          </a:graphicData>
        </a:graphic>
      </p:graphicFrame>
      <p:sp>
        <p:nvSpPr>
          <p:cNvPr id="25" name="Подзаголовок 2"/>
          <p:cNvSpPr txBox="1">
            <a:spLocks/>
          </p:cNvSpPr>
          <p:nvPr/>
        </p:nvSpPr>
        <p:spPr>
          <a:xfrm>
            <a:off x="7947017" y="3762349"/>
            <a:ext cx="801447" cy="486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(5.11)</a:t>
            </a:r>
            <a:endParaRPr lang="ru-RU" sz="4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3509" y="4248533"/>
            <a:ext cx="8459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расчетной для описания упруго-пластической деформации примем модифицированное уравнение Тимошенко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22034115"/>
              </p:ext>
            </p:extLst>
          </p:nvPr>
        </p:nvGraphicFramePr>
        <p:xfrm>
          <a:off x="3131840" y="4765224"/>
          <a:ext cx="2148538" cy="998882"/>
        </p:xfrm>
        <a:graphic>
          <a:graphicData uri="http://schemas.openxmlformats.org/presentationml/2006/ole">
            <p:oleObj spid="_x0000_s23705" name="Формула" r:id="rId9" imgW="0" imgH="0" progId="Equation.3">
              <p:embed/>
            </p:oleObj>
          </a:graphicData>
        </a:graphic>
      </p:graphicFrame>
      <p:sp>
        <p:nvSpPr>
          <p:cNvPr id="29" name="Подзаголовок 2"/>
          <p:cNvSpPr txBox="1">
            <a:spLocks/>
          </p:cNvSpPr>
          <p:nvPr/>
        </p:nvSpPr>
        <p:spPr>
          <a:xfrm>
            <a:off x="7961384" y="5445224"/>
            <a:ext cx="801447" cy="486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(5.12)</a:t>
            </a:r>
            <a:endParaRPr lang="ru-RU" sz="4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62858865"/>
              </p:ext>
            </p:extLst>
          </p:nvPr>
        </p:nvGraphicFramePr>
        <p:xfrm>
          <a:off x="303509" y="5751386"/>
          <a:ext cx="246344" cy="360040"/>
        </p:xfrm>
        <a:graphic>
          <a:graphicData uri="http://schemas.openxmlformats.org/presentationml/2006/ole">
            <p:oleObj spid="_x0000_s23706" name="Формула" r:id="rId10" imgW="164880" imgH="241200" progId="Equation.3">
              <p:embed/>
            </p:oleObj>
          </a:graphicData>
        </a:graphic>
      </p:graphicFrame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43173045"/>
              </p:ext>
            </p:extLst>
          </p:nvPr>
        </p:nvGraphicFramePr>
        <p:xfrm>
          <a:off x="779924" y="5690640"/>
          <a:ext cx="319122" cy="514142"/>
        </p:xfrm>
        <a:graphic>
          <a:graphicData uri="http://schemas.openxmlformats.org/presentationml/2006/ole">
            <p:oleObj spid="_x0000_s23707" name="Формула" r:id="rId11" imgW="177646" imgH="279158" progId="Equation.3">
              <p:embed/>
            </p:oleObj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190115" y="5688315"/>
            <a:ext cx="7560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интенсивности действующих касательных напряжений и её предельное значение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соответственно.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640205" y="6400236"/>
            <a:ext cx="338137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550E7-93A6-434A-B5FB-F728743CEC5E}" type="slidenum">
              <a:rPr lang="ru-RU" altLang="ru-RU" sz="2000" b="1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altLang="ru-RU" sz="2000" b="1" dirty="0"/>
          </a:p>
        </p:txBody>
      </p:sp>
      <p:graphicFrame>
        <p:nvGraphicFramePr>
          <p:cNvPr id="23708" name="Object 156"/>
          <p:cNvGraphicFramePr>
            <a:graphicFrameLocks noChangeAspect="1"/>
          </p:cNvGraphicFramePr>
          <p:nvPr/>
        </p:nvGraphicFramePr>
        <p:xfrm>
          <a:off x="3513138" y="4892675"/>
          <a:ext cx="1660525" cy="790575"/>
        </p:xfrm>
        <a:graphic>
          <a:graphicData uri="http://schemas.openxmlformats.org/presentationml/2006/ole">
            <p:oleObj spid="_x0000_s23708" name="Формула" r:id="rId12" imgW="863280" imgH="4190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13731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7483644" y="2896285"/>
            <a:ext cx="864096" cy="604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(5.14)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7483644" y="4131558"/>
            <a:ext cx="801447" cy="486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(5.15)</a:t>
            </a:r>
            <a:endParaRPr lang="ru-RU" sz="4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7453102" y="5229200"/>
            <a:ext cx="801447" cy="486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(5.16)</a:t>
            </a:r>
            <a:endParaRPr lang="ru-RU" sz="4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pic>
        <p:nvPicPr>
          <p:cNvPr id="30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42779" y="51854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640205" y="6400236"/>
            <a:ext cx="338137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550E7-93A6-434A-B5FB-F728743CEC5E}" type="slidenum">
              <a:rPr lang="ru-RU" altLang="ru-RU" sz="2000" b="1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altLang="ru-RU" sz="20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80849059"/>
              </p:ext>
            </p:extLst>
          </p:nvPr>
        </p:nvGraphicFramePr>
        <p:xfrm>
          <a:off x="3203848" y="87092"/>
          <a:ext cx="2376264" cy="560257"/>
        </p:xfrm>
        <a:graphic>
          <a:graphicData uri="http://schemas.openxmlformats.org/presentationml/2006/ole">
            <p:oleObj spid="_x0000_s25736" name="Формула" r:id="rId4" imgW="1168400" imgH="279400" progId="Equation.3">
              <p:embed/>
            </p:oleObj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13337838"/>
              </p:ext>
            </p:extLst>
          </p:nvPr>
        </p:nvGraphicFramePr>
        <p:xfrm>
          <a:off x="2051720" y="637612"/>
          <a:ext cx="1423795" cy="720080"/>
        </p:xfrm>
        <a:graphic>
          <a:graphicData uri="http://schemas.openxmlformats.org/presentationml/2006/ole">
            <p:oleObj spid="_x0000_s25737" name="Формула" r:id="rId5" imgW="825500" imgH="419100" progId="Equation.3">
              <p:embed/>
            </p:oleObj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3351456"/>
              </p:ext>
            </p:extLst>
          </p:nvPr>
        </p:nvGraphicFramePr>
        <p:xfrm>
          <a:off x="4788024" y="653076"/>
          <a:ext cx="1650663" cy="673085"/>
        </p:xfrm>
        <a:graphic>
          <a:graphicData uri="http://schemas.openxmlformats.org/presentationml/2006/ole">
            <p:oleObj spid="_x0000_s25738" name="Формула" r:id="rId6" imgW="977476" imgH="393529" progId="Equation.3">
              <p:embed/>
            </p:oleObj>
          </a:graphicData>
        </a:graphic>
      </p:graphicFrame>
      <p:sp>
        <p:nvSpPr>
          <p:cNvPr id="32" name="Подзаголовок 2"/>
          <p:cNvSpPr txBox="1">
            <a:spLocks/>
          </p:cNvSpPr>
          <p:nvPr/>
        </p:nvSpPr>
        <p:spPr>
          <a:xfrm>
            <a:off x="7483644" y="908720"/>
            <a:ext cx="801447" cy="486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(5.13)</a:t>
            </a:r>
            <a:endParaRPr lang="ru-RU" sz="4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056" y="1394903"/>
            <a:ext cx="3009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(5.13)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определить: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18164791"/>
              </p:ext>
            </p:extLst>
          </p:nvPr>
        </p:nvGraphicFramePr>
        <p:xfrm>
          <a:off x="3351047" y="1610918"/>
          <a:ext cx="1794751" cy="872677"/>
        </p:xfrm>
        <a:graphic>
          <a:graphicData uri="http://schemas.openxmlformats.org/presentationml/2006/ole">
            <p:oleObj spid="_x0000_s25739" name="Формула" r:id="rId7" imgW="1041400" imgH="508000" progId="Equation.3">
              <p:embed/>
            </p:oleObj>
          </a:graphicData>
        </a:graphic>
      </p:graphicFrame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35746375"/>
              </p:ext>
            </p:extLst>
          </p:nvPr>
        </p:nvGraphicFramePr>
        <p:xfrm>
          <a:off x="467544" y="2707971"/>
          <a:ext cx="988654" cy="376630"/>
        </p:xfrm>
        <a:graphic>
          <a:graphicData uri="http://schemas.openxmlformats.org/presentationml/2006/ole">
            <p:oleObj spid="_x0000_s25740" name="Формула" r:id="rId8" imgW="596900" imgH="228600" progId="Equation.3">
              <p:embed/>
            </p:oleObj>
          </a:graphicData>
        </a:graphic>
      </p:graphicFrame>
      <p:cxnSp>
        <p:nvCxnSpPr>
          <p:cNvPr id="37" name="Прямая со стрелкой 36"/>
          <p:cNvCxnSpPr/>
          <p:nvPr/>
        </p:nvCxnSpPr>
        <p:spPr>
          <a:xfrm>
            <a:off x="1547664" y="2896286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8288292"/>
              </p:ext>
            </p:extLst>
          </p:nvPr>
        </p:nvGraphicFramePr>
        <p:xfrm>
          <a:off x="2915817" y="2667685"/>
          <a:ext cx="3600400" cy="735401"/>
        </p:xfrm>
        <a:graphic>
          <a:graphicData uri="http://schemas.openxmlformats.org/presentationml/2006/ole">
            <p:oleObj spid="_x0000_s25741" name="Формула" r:id="rId9" imgW="2247900" imgH="457200" progId="Equation.3">
              <p:embed/>
            </p:oleObj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341783" y="3472893"/>
            <a:ext cx="7542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Деформацию окружающего грунта определим исходя из линейной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19379159"/>
              </p:ext>
            </p:extLst>
          </p:nvPr>
        </p:nvGraphicFramePr>
        <p:xfrm>
          <a:off x="2699706" y="4005440"/>
          <a:ext cx="2826736" cy="747298"/>
        </p:xfrm>
        <a:graphic>
          <a:graphicData uri="http://schemas.openxmlformats.org/presentationml/2006/ole">
            <p:oleObj spid="_x0000_s25742" name="Формула" r:id="rId10" imgW="1663700" imgH="431800" progId="Equation.3">
              <p:embed/>
            </p:oleObj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481506" y="4725144"/>
            <a:ext cx="20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54974735"/>
              </p:ext>
            </p:extLst>
          </p:nvPr>
        </p:nvGraphicFramePr>
        <p:xfrm>
          <a:off x="2610697" y="5022080"/>
          <a:ext cx="3624664" cy="846287"/>
        </p:xfrm>
        <a:graphic>
          <a:graphicData uri="http://schemas.openxmlformats.org/presentationml/2006/ole">
            <p:oleObj spid="_x0000_s25743" name="Формула" r:id="rId11" imgW="2159000" imgH="5080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491950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42779" y="51854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640205" y="6400236"/>
            <a:ext cx="338137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550E7-93A6-434A-B5FB-F728743CEC5E}" type="slidenum">
              <a:rPr lang="ru-RU" altLang="ru-RU" sz="2000" b="1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altLang="ru-RU" sz="20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75880873"/>
              </p:ext>
            </p:extLst>
          </p:nvPr>
        </p:nvGraphicFramePr>
        <p:xfrm>
          <a:off x="1907704" y="668345"/>
          <a:ext cx="4896544" cy="831785"/>
        </p:xfrm>
        <a:graphic>
          <a:graphicData uri="http://schemas.openxmlformats.org/presentationml/2006/ole">
            <p:oleObj spid="_x0000_s26660" name="Формула" r:id="rId4" imgW="2971800" imgH="508000" progId="Equation.3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230931"/>
            <a:ext cx="3945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Приравнивая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(5.15)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(5.16)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получаем:</a:t>
            </a:r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>
            <a:off x="7453102" y="1084238"/>
            <a:ext cx="801447" cy="486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(5.17)</a:t>
            </a:r>
            <a:endParaRPr lang="ru-RU" sz="4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6534" y="1449649"/>
            <a:ext cx="8850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когда материал грунтовой сваи обладает только трением (с = 0) и когда в состоянии близком к предельному можно пренебречь объемными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28912903"/>
              </p:ext>
            </p:extLst>
          </p:nvPr>
        </p:nvGraphicFramePr>
        <p:xfrm>
          <a:off x="1832978" y="2104744"/>
          <a:ext cx="5478043" cy="864096"/>
        </p:xfrm>
        <a:graphic>
          <a:graphicData uri="http://schemas.openxmlformats.org/presentationml/2006/ole">
            <p:oleObj spid="_x0000_s26661" name="Формула" r:id="rId5" imgW="3200400" imgH="508000" progId="Equation.3">
              <p:embed/>
            </p:oleObj>
          </a:graphicData>
        </a:graphic>
      </p:graphicFrame>
      <p:sp>
        <p:nvSpPr>
          <p:cNvPr id="47" name="Подзаголовок 2"/>
          <p:cNvSpPr txBox="1">
            <a:spLocks/>
          </p:cNvSpPr>
          <p:nvPr/>
        </p:nvSpPr>
        <p:spPr>
          <a:xfrm>
            <a:off x="7830521" y="2170565"/>
            <a:ext cx="801447" cy="486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(5.18)</a:t>
            </a:r>
            <a:endParaRPr lang="ru-RU" sz="4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graphicFrame>
        <p:nvGraphicFramePr>
          <p:cNvPr id="48" name="Chart 63"/>
          <p:cNvGraphicFramePr/>
          <p:nvPr>
            <p:extLst>
              <p:ext uri="{D42A27DB-BD31-4B8C-83A1-F6EECF244321}">
                <p14:modId xmlns:p14="http://schemas.microsoft.com/office/powerpoint/2010/main" xmlns="" val="3852633438"/>
              </p:ext>
            </p:extLst>
          </p:nvPr>
        </p:nvGraphicFramePr>
        <p:xfrm>
          <a:off x="1410832" y="2963787"/>
          <a:ext cx="6450177" cy="333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1757271" y="5949280"/>
            <a:ext cx="5629457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зависимости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вертикальных напряжений от нагрузки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0347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42779" y="51854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640205" y="6400236"/>
            <a:ext cx="338137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550E7-93A6-434A-B5FB-F728743CEC5E}" type="slidenum">
              <a:rPr lang="ru-RU" altLang="ru-RU" sz="2000" b="1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altLang="ru-RU" sz="20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734245" y="5749225"/>
            <a:ext cx="562945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зависимости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осадки от нагрузки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Chart 64"/>
          <p:cNvGraphicFramePr/>
          <p:nvPr>
            <p:extLst>
              <p:ext uri="{D42A27DB-BD31-4B8C-83A1-F6EECF244321}">
                <p14:modId xmlns:p14="http://schemas.microsoft.com/office/powerpoint/2010/main" xmlns="" val="4294350761"/>
              </p:ext>
            </p:extLst>
          </p:nvPr>
        </p:nvGraphicFramePr>
        <p:xfrm>
          <a:off x="539552" y="260648"/>
          <a:ext cx="7903227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9037060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5004048" y="55892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532440" y="6309321"/>
            <a:ext cx="487735" cy="44708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28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0" y="98167"/>
            <a:ext cx="205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42779" y="51854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7755140"/>
              </p:ext>
            </p:extLst>
          </p:nvPr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2" name="Рисунок 4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40" t="7201" r="47437" b="31319"/>
          <a:stretch>
            <a:fillRect/>
          </a:stretch>
        </p:blipFill>
        <p:spPr bwMode="auto">
          <a:xfrm>
            <a:off x="395536" y="177119"/>
            <a:ext cx="1078297" cy="2903047"/>
          </a:xfrm>
          <a:prstGeom prst="rect">
            <a:avLst/>
          </a:prstGeom>
          <a:noFill/>
          <a:extLst/>
        </p:spPr>
      </p:pic>
      <p:pic>
        <p:nvPicPr>
          <p:cNvPr id="44" name="Рисунок 4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973" t="8124" r="42320" b="27995"/>
          <a:stretch>
            <a:fillRect/>
          </a:stretch>
        </p:blipFill>
        <p:spPr bwMode="auto">
          <a:xfrm>
            <a:off x="1763688" y="233570"/>
            <a:ext cx="1226640" cy="2713743"/>
          </a:xfrm>
          <a:prstGeom prst="rect">
            <a:avLst/>
          </a:prstGeom>
          <a:noFill/>
          <a:extLst/>
        </p:spPr>
      </p:pic>
      <p:pic>
        <p:nvPicPr>
          <p:cNvPr id="46" name="Рисунок 4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743" t="6831" r="37308" b="27811"/>
          <a:stretch>
            <a:fillRect/>
          </a:stretch>
        </p:blipFill>
        <p:spPr bwMode="auto">
          <a:xfrm>
            <a:off x="3142727" y="325656"/>
            <a:ext cx="2013721" cy="2592288"/>
          </a:xfrm>
          <a:prstGeom prst="rect">
            <a:avLst/>
          </a:prstGeom>
          <a:noFill/>
          <a:extLst/>
        </p:spPr>
      </p:pic>
      <p:pic>
        <p:nvPicPr>
          <p:cNvPr id="48" name="Рисунок 4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95" t="7755" r="30641" b="27811"/>
          <a:stretch>
            <a:fillRect/>
          </a:stretch>
        </p:blipFill>
        <p:spPr bwMode="auto">
          <a:xfrm>
            <a:off x="5308848" y="177119"/>
            <a:ext cx="2088232" cy="2786585"/>
          </a:xfrm>
          <a:prstGeom prst="rect">
            <a:avLst/>
          </a:prstGeom>
          <a:noFill/>
          <a:extLst/>
        </p:spPr>
      </p:pic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xmlns="" val="2962113826"/>
              </p:ext>
            </p:extLst>
          </p:nvPr>
        </p:nvGraphicFramePr>
        <p:xfrm>
          <a:off x="1445354" y="3146241"/>
          <a:ext cx="6247043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-157827" y="5894041"/>
            <a:ext cx="9459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численного расчета МКЭ грунтовой колонны с учетом взаимодействия с окружающим грунтом в линейной (б) и нелинейной (в, г) постановках; д) – кривые «относительная нагрузка – деформация»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94976" y="2975485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(а)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127074" y="2985360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(б)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922602" y="2947313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(в)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125979" y="2947313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6299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42779" y="51854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640205" y="6400236"/>
            <a:ext cx="338137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550E7-93A6-434A-B5FB-F728743CEC5E}" type="slidenum">
              <a:rPr lang="ru-RU" altLang="ru-RU" sz="2000" b="1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alt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833" y="51854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приведенного модуля деформации композитного преобразованного основания с возможностью продавливания основания под подошвой щебеночной колонны 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3181511"/>
              </p:ext>
            </p:extLst>
          </p:nvPr>
        </p:nvGraphicFramePr>
        <p:xfrm>
          <a:off x="4310063" y="1039813"/>
          <a:ext cx="760412" cy="301625"/>
        </p:xfrm>
        <a:graphic>
          <a:graphicData uri="http://schemas.openxmlformats.org/presentationml/2006/ole">
            <p:oleObj spid="_x0000_s5297" name="Формула" r:id="rId4" imgW="609480" imgH="241200" progId="Equation.3">
              <p:embed/>
            </p:oleObj>
          </a:graphicData>
        </a:graphic>
      </p:graphicFrame>
      <p:sp>
        <p:nvSpPr>
          <p:cNvPr id="9" name="Подзаголовок 2"/>
          <p:cNvSpPr txBox="1">
            <a:spLocks/>
          </p:cNvSpPr>
          <p:nvPr/>
        </p:nvSpPr>
        <p:spPr>
          <a:xfrm>
            <a:off x="7763648" y="967602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(6.1)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6" t="4433" r="2952" b="5215"/>
          <a:stretch/>
        </p:blipFill>
        <p:spPr bwMode="auto">
          <a:xfrm>
            <a:off x="323528" y="1210357"/>
            <a:ext cx="2664296" cy="3602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4941168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Рис.8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Расчетная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для определения приведенного модуля ячейки уплотненного слоя грунта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толщиной </a:t>
            </a:r>
            <a:r>
              <a:rPr lang="en-US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l=L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&gt;G</a:t>
            </a:r>
            <a:r>
              <a:rPr lang="en-US" sz="1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600" i="1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4479341"/>
              </p:ext>
            </p:extLst>
          </p:nvPr>
        </p:nvGraphicFramePr>
        <p:xfrm>
          <a:off x="4607154" y="2171765"/>
          <a:ext cx="1470394" cy="609163"/>
        </p:xfrm>
        <a:graphic>
          <a:graphicData uri="http://schemas.openxmlformats.org/presentationml/2006/ole">
            <p:oleObj spid="_x0000_s5298" name="Формула" r:id="rId6" imgW="1333500" imgH="558800" progId="Equation.3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102328" y="1340768"/>
            <a:ext cx="5340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касательного напряжения по радиусу расчетной ячейки носит нелинейный характер и может быть представлен выражением: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7763649" y="2204864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(6.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22844" y="2719087"/>
            <a:ext cx="5334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 от сдвиговой деформации и сдвиговая деформация связаны следующим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82266926"/>
              </p:ext>
            </p:extLst>
          </p:nvPr>
        </p:nvGraphicFramePr>
        <p:xfrm>
          <a:off x="4200196" y="3356992"/>
          <a:ext cx="2488775" cy="504056"/>
        </p:xfrm>
        <a:graphic>
          <a:graphicData uri="http://schemas.openxmlformats.org/presentationml/2006/ole">
            <p:oleObj spid="_x0000_s5299" name="Формула" r:id="rId7" imgW="2260600" imgH="457200" progId="Equation.3">
              <p:embed/>
            </p:oleObj>
          </a:graphicData>
        </a:graphic>
      </p:graphicFrame>
      <p:sp>
        <p:nvSpPr>
          <p:cNvPr id="21" name="Подзаголовок 2"/>
          <p:cNvSpPr txBox="1">
            <a:spLocks/>
          </p:cNvSpPr>
          <p:nvPr/>
        </p:nvSpPr>
        <p:spPr>
          <a:xfrm>
            <a:off x="7763650" y="3293941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(6.3)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95450" y="4005064"/>
            <a:ext cx="5708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перемещение имеет место на контакте колонны и уплотняемого грунта при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21459447"/>
              </p:ext>
            </p:extLst>
          </p:nvPr>
        </p:nvGraphicFramePr>
        <p:xfrm>
          <a:off x="3851920" y="4653136"/>
          <a:ext cx="3223189" cy="767907"/>
        </p:xfrm>
        <a:graphic>
          <a:graphicData uri="http://schemas.openxmlformats.org/presentationml/2006/ole">
            <p:oleObj spid="_x0000_s5300" name="Формула" r:id="rId8" imgW="3035300" imgH="723900" progId="Equation.3">
              <p:embed/>
            </p:oleObj>
          </a:graphicData>
        </a:graphic>
      </p:graphicFrame>
      <p:sp>
        <p:nvSpPr>
          <p:cNvPr id="25" name="Подзаголовок 2"/>
          <p:cNvSpPr txBox="1">
            <a:spLocks/>
          </p:cNvSpPr>
          <p:nvPr/>
        </p:nvSpPr>
        <p:spPr>
          <a:xfrm>
            <a:off x="7778508" y="4825296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(6.4)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63585" y="555672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Отсюда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касательное напряжение: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6431871"/>
              </p:ext>
            </p:extLst>
          </p:nvPr>
        </p:nvGraphicFramePr>
        <p:xfrm>
          <a:off x="5086228" y="6006772"/>
          <a:ext cx="1126714" cy="504056"/>
        </p:xfrm>
        <a:graphic>
          <a:graphicData uri="http://schemas.openxmlformats.org/presentationml/2006/ole">
            <p:oleObj spid="_x0000_s5301" name="Формула" r:id="rId9" imgW="1079032" imgH="482391" progId="Equation.3">
              <p:embed/>
            </p:oleObj>
          </a:graphicData>
        </a:graphic>
      </p:graphicFrame>
      <p:sp>
        <p:nvSpPr>
          <p:cNvPr id="29" name="Подзаголовок 2"/>
          <p:cNvSpPr txBox="1">
            <a:spLocks/>
          </p:cNvSpPr>
          <p:nvPr/>
        </p:nvSpPr>
        <p:spPr>
          <a:xfrm>
            <a:off x="7833076" y="6009245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(6.5)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120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а 2 из 6589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276" y="28873"/>
            <a:ext cx="6480720" cy="447799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Основные технологии устройства усиления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682038" y="6391275"/>
            <a:ext cx="3381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3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www.ptc.fayat.com/Assets/Client/Images/PTC/Stone-column-rig-PTC-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74001"/>
            <a:ext cx="7145849" cy="444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9632" y="5616242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, подача ПГС щебня и бетона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5534561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скважины в грунте  путем сбрасывания трамбовки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5657671"/>
            <a:ext cx="2799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ПГС, щебня или бетона в скважину и уплотнение грунта при сбрасывании трамбовки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081" y="476672"/>
            <a:ext cx="48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Устройство колонн уплотнения из щебня или песка путем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втрамбовывания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75367" y="8562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566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42779" y="51854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640205" y="6400236"/>
            <a:ext cx="338137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550E7-93A6-434A-B5FB-F728743CEC5E}" type="slidenum">
              <a:rPr lang="ru-RU" altLang="ru-RU" sz="2000" b="1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altLang="ru-RU" sz="2000" b="1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1" t="12174" r="4621" b="13002"/>
          <a:stretch/>
        </p:blipFill>
        <p:spPr bwMode="auto">
          <a:xfrm>
            <a:off x="467544" y="514400"/>
            <a:ext cx="2389054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0810" y="3284984"/>
            <a:ext cx="22527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Рис.9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напряжений вдоль элементарного объема колонны длиной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739858"/>
              </p:ext>
            </p:extLst>
          </p:nvPr>
        </p:nvGraphicFramePr>
        <p:xfrm>
          <a:off x="3491880" y="182729"/>
          <a:ext cx="3478975" cy="576064"/>
        </p:xfrm>
        <a:graphic>
          <a:graphicData uri="http://schemas.openxmlformats.org/presentationml/2006/ole">
            <p:oleObj spid="_x0000_s6531" name="Формула" r:id="rId5" imgW="2933700" imgH="482600" progId="Equation.3">
              <p:embed/>
            </p:oleObj>
          </a:graphicData>
        </a:graphic>
      </p:graphicFrame>
      <p:sp>
        <p:nvSpPr>
          <p:cNvPr id="11" name="Подзаголовок 2"/>
          <p:cNvSpPr txBox="1">
            <a:spLocks/>
          </p:cNvSpPr>
          <p:nvPr/>
        </p:nvSpPr>
        <p:spPr>
          <a:xfrm>
            <a:off x="7493511" y="188640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(6.6)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3252982"/>
              </p:ext>
            </p:extLst>
          </p:nvPr>
        </p:nvGraphicFramePr>
        <p:xfrm>
          <a:off x="4067944" y="742241"/>
          <a:ext cx="2673199" cy="597804"/>
        </p:xfrm>
        <a:graphic>
          <a:graphicData uri="http://schemas.openxmlformats.org/presentationml/2006/ole">
            <p:oleObj spid="_x0000_s6532" name="Формула" r:id="rId6" imgW="2260600" imgH="508000" progId="Equation.3">
              <p:embed/>
            </p:oleObj>
          </a:graphicData>
        </a:graphic>
      </p:graphicFrame>
      <p:sp>
        <p:nvSpPr>
          <p:cNvPr id="14" name="Подзаголовок 2"/>
          <p:cNvSpPr txBox="1">
            <a:spLocks/>
          </p:cNvSpPr>
          <p:nvPr/>
        </p:nvSpPr>
        <p:spPr>
          <a:xfrm>
            <a:off x="7507184" y="908720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(6.7)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72890354"/>
              </p:ext>
            </p:extLst>
          </p:nvPr>
        </p:nvGraphicFramePr>
        <p:xfrm>
          <a:off x="4716016" y="1411671"/>
          <a:ext cx="1311090" cy="609542"/>
        </p:xfrm>
        <a:graphic>
          <a:graphicData uri="http://schemas.openxmlformats.org/presentationml/2006/ole">
            <p:oleObj spid="_x0000_s6533" name="Формула" r:id="rId7" imgW="1091726" imgH="507780" progId="Equation.3">
              <p:embed/>
            </p:oleObj>
          </a:graphicData>
        </a:graphic>
      </p:graphicFrame>
      <p:sp>
        <p:nvSpPr>
          <p:cNvPr id="17" name="Подзаголовок 2"/>
          <p:cNvSpPr txBox="1">
            <a:spLocks/>
          </p:cNvSpPr>
          <p:nvPr/>
        </p:nvSpPr>
        <p:spPr>
          <a:xfrm>
            <a:off x="7482826" y="1545363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(6.8)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13975320"/>
              </p:ext>
            </p:extLst>
          </p:nvPr>
        </p:nvGraphicFramePr>
        <p:xfrm>
          <a:off x="4644008" y="2060848"/>
          <a:ext cx="1368152" cy="560188"/>
        </p:xfrm>
        <a:graphic>
          <a:graphicData uri="http://schemas.openxmlformats.org/presentationml/2006/ole">
            <p:oleObj spid="_x0000_s6534" name="Формула" r:id="rId8" imgW="1205977" imgH="495085" progId="Equation.3">
              <p:embed/>
            </p:oleObj>
          </a:graphicData>
        </a:graphic>
      </p:graphicFrame>
      <p:sp>
        <p:nvSpPr>
          <p:cNvPr id="20" name="Подзаголовок 2"/>
          <p:cNvSpPr txBox="1">
            <a:spLocks/>
          </p:cNvSpPr>
          <p:nvPr/>
        </p:nvSpPr>
        <p:spPr>
          <a:xfrm>
            <a:off x="7496277" y="2132856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(6.9)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63474459"/>
              </p:ext>
            </p:extLst>
          </p:nvPr>
        </p:nvGraphicFramePr>
        <p:xfrm>
          <a:off x="4283968" y="3113962"/>
          <a:ext cx="2205589" cy="342043"/>
        </p:xfrm>
        <a:graphic>
          <a:graphicData uri="http://schemas.openxmlformats.org/presentationml/2006/ole">
            <p:oleObj spid="_x0000_s6535" name="Формула" r:id="rId9" imgW="1778000" imgH="279400" progId="Equation.3">
              <p:embed/>
            </p:oleObj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3131840" y="2708920"/>
            <a:ext cx="5353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дифференциального уравнения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(6.8)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вид:</a:t>
            </a: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7550634" y="3065252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(6.10)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3116314" y="3500406"/>
            <a:ext cx="5128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нахождения констант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</a:t>
            </a:r>
            <a:r>
              <a:rPr kumimoji="0" lang="ru-RU" altLang="ru-RU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</a:t>
            </a:r>
            <a:r>
              <a:rPr kumimoji="0" lang="ru-RU" altLang="ru-RU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используются граничные условия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57437" y="4085181"/>
            <a:ext cx="1198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При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z=0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20762367"/>
              </p:ext>
            </p:extLst>
          </p:nvPr>
        </p:nvGraphicFramePr>
        <p:xfrm>
          <a:off x="4310697" y="3988390"/>
          <a:ext cx="2740152" cy="532135"/>
        </p:xfrm>
        <a:graphic>
          <a:graphicData uri="http://schemas.openxmlformats.org/presentationml/2006/ole">
            <p:oleObj spid="_x0000_s6536" name="Формула" r:id="rId10" imgW="2527200" imgH="495000" progId="Equation.3">
              <p:embed/>
            </p:oleObj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7103233" y="4085181"/>
            <a:ext cx="74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2843503"/>
              </p:ext>
            </p:extLst>
          </p:nvPr>
        </p:nvGraphicFramePr>
        <p:xfrm>
          <a:off x="7784857" y="4149541"/>
          <a:ext cx="1060217" cy="274194"/>
        </p:xfrm>
        <a:graphic>
          <a:graphicData uri="http://schemas.openxmlformats.org/presentationml/2006/ole">
            <p:oleObj spid="_x0000_s6537" name="Формула" r:id="rId11" imgW="914400" imgH="241200" progId="Equation.3">
              <p:embed/>
            </p:oleObj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3162110" y="4619971"/>
            <a:ext cx="1198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При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3922187"/>
              </p:ext>
            </p:extLst>
          </p:nvPr>
        </p:nvGraphicFramePr>
        <p:xfrm>
          <a:off x="4213651" y="4519188"/>
          <a:ext cx="716698" cy="540120"/>
        </p:xfrm>
        <a:graphic>
          <a:graphicData uri="http://schemas.openxmlformats.org/presentationml/2006/ole">
            <p:oleObj spid="_x0000_s6538" name="Формула" r:id="rId12" imgW="660113" imgH="495085" progId="Equation.3">
              <p:embed/>
            </p:oleObj>
          </a:graphicData>
        </a:graphic>
      </p:graphicFrame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62339470"/>
              </p:ext>
            </p:extLst>
          </p:nvPr>
        </p:nvGraphicFramePr>
        <p:xfrm>
          <a:off x="5084105" y="4521404"/>
          <a:ext cx="2019128" cy="535687"/>
        </p:xfrm>
        <a:graphic>
          <a:graphicData uri="http://schemas.openxmlformats.org/presentationml/2006/ole">
            <p:oleObj spid="_x0000_s6539" name="Формула" r:id="rId13" imgW="1866090" imgH="495085" progId="Equation.3">
              <p:embed/>
            </p:oleObj>
          </a:graphicData>
        </a:graphic>
      </p:graphicFrame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" name="Объект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75168171"/>
              </p:ext>
            </p:extLst>
          </p:nvPr>
        </p:nvGraphicFramePr>
        <p:xfrm>
          <a:off x="3195637" y="5157192"/>
          <a:ext cx="3229186" cy="648072"/>
        </p:xfrm>
        <a:graphic>
          <a:graphicData uri="http://schemas.openxmlformats.org/presentationml/2006/ole">
            <p:oleObj spid="_x0000_s6540" name="Формула" r:id="rId14" imgW="2755800" imgH="545760" progId="Equation.3">
              <p:embed/>
            </p:oleObj>
          </a:graphicData>
        </a:graphic>
      </p:graphicFrame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" name="Объект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87666214"/>
              </p:ext>
            </p:extLst>
          </p:nvPr>
        </p:nvGraphicFramePr>
        <p:xfrm>
          <a:off x="3162110" y="5877272"/>
          <a:ext cx="3307402" cy="648072"/>
        </p:xfrm>
        <a:graphic>
          <a:graphicData uri="http://schemas.openxmlformats.org/presentationml/2006/ole">
            <p:oleObj spid="_x0000_s6541" name="Формула" r:id="rId15" imgW="2819400" imgH="546100" progId="Equation.3">
              <p:embed/>
            </p:oleObj>
          </a:graphicData>
        </a:graphic>
      </p:graphicFrame>
      <p:sp>
        <p:nvSpPr>
          <p:cNvPr id="55" name="Подзаголовок 2"/>
          <p:cNvSpPr txBox="1">
            <a:spLocks/>
          </p:cNvSpPr>
          <p:nvPr/>
        </p:nvSpPr>
        <p:spPr>
          <a:xfrm>
            <a:off x="7703033" y="5301208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(6.1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56" name="Подзаголовок 2"/>
          <p:cNvSpPr txBox="1">
            <a:spLocks/>
          </p:cNvSpPr>
          <p:nvPr/>
        </p:nvSpPr>
        <p:spPr>
          <a:xfrm>
            <a:off x="7763650" y="5949280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(6.1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8255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42779" y="51854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640205" y="6400236"/>
            <a:ext cx="338137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5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5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5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5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5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5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3550E7-93A6-434A-B5FB-F728743CEC5E}" type="slidenum">
              <a:rPr lang="ru-RU" altLang="ru-RU" sz="2000" b="1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altLang="ru-RU" sz="2000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4931547"/>
              </p:ext>
            </p:extLst>
          </p:nvPr>
        </p:nvGraphicFramePr>
        <p:xfrm>
          <a:off x="1763688" y="125282"/>
          <a:ext cx="4824536" cy="670074"/>
        </p:xfrm>
        <a:graphic>
          <a:graphicData uri="http://schemas.openxmlformats.org/presentationml/2006/ole">
            <p:oleObj spid="_x0000_s7555" name="Формула" r:id="rId4" imgW="4114800" imgH="571500" progId="Equation.3">
              <p:embed/>
            </p:oleObj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60710582"/>
              </p:ext>
            </p:extLst>
          </p:nvPr>
        </p:nvGraphicFramePr>
        <p:xfrm>
          <a:off x="1115616" y="932566"/>
          <a:ext cx="5904655" cy="586042"/>
        </p:xfrm>
        <a:graphic>
          <a:graphicData uri="http://schemas.openxmlformats.org/presentationml/2006/ole">
            <p:oleObj spid="_x0000_s7556" name="Формула" r:id="rId5" imgW="5067300" imgH="508000" progId="Equation.3">
              <p:embed/>
            </p:oleObj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03828827"/>
              </p:ext>
            </p:extLst>
          </p:nvPr>
        </p:nvGraphicFramePr>
        <p:xfrm>
          <a:off x="1907704" y="1556792"/>
          <a:ext cx="4391129" cy="576064"/>
        </p:xfrm>
        <a:graphic>
          <a:graphicData uri="http://schemas.openxmlformats.org/presentationml/2006/ole">
            <p:oleObj spid="_x0000_s7557" name="Формула" r:id="rId6" imgW="3835400" imgH="508000" progId="Equation.3">
              <p:embed/>
            </p:oleObj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0984661"/>
              </p:ext>
            </p:extLst>
          </p:nvPr>
        </p:nvGraphicFramePr>
        <p:xfrm>
          <a:off x="2483768" y="2204864"/>
          <a:ext cx="3086834" cy="576064"/>
        </p:xfrm>
        <a:graphic>
          <a:graphicData uri="http://schemas.openxmlformats.org/presentationml/2006/ole">
            <p:oleObj spid="_x0000_s7558" name="Формула" r:id="rId7" imgW="2705100" imgH="508000" progId="Equation.3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563444" y="4804568"/>
            <a:ext cx="1512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Приведенный коэффициент относительной сжимаемости: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7596336" y="188640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(6.1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7596336" y="980728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(6.1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7628880" y="1628800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(6.1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7610285" y="2348880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(6.1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38168041"/>
              </p:ext>
            </p:extLst>
          </p:nvPr>
        </p:nvGraphicFramePr>
        <p:xfrm>
          <a:off x="2519550" y="3463551"/>
          <a:ext cx="3600400" cy="616582"/>
        </p:xfrm>
        <a:graphic>
          <a:graphicData uri="http://schemas.openxmlformats.org/presentationml/2006/ole">
            <p:oleObj spid="_x0000_s7559" name="Формула" r:id="rId8" imgW="3124200" imgH="533400" progId="Equation.3">
              <p:embed/>
            </p:oleObj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60849781"/>
              </p:ext>
            </p:extLst>
          </p:nvPr>
        </p:nvGraphicFramePr>
        <p:xfrm>
          <a:off x="1691458" y="4118504"/>
          <a:ext cx="5256584" cy="692813"/>
        </p:xfrm>
        <a:graphic>
          <a:graphicData uri="http://schemas.openxmlformats.org/presentationml/2006/ole">
            <p:oleObj spid="_x0000_s7560" name="Формула" r:id="rId9" imgW="4559300" imgH="596900" progId="Equation.3">
              <p:embed/>
            </p:oleObj>
          </a:graphicData>
        </a:graphic>
      </p:graphicFrame>
      <p:sp>
        <p:nvSpPr>
          <p:cNvPr id="24" name="Подзаголовок 2"/>
          <p:cNvSpPr txBox="1">
            <a:spLocks/>
          </p:cNvSpPr>
          <p:nvPr/>
        </p:nvSpPr>
        <p:spPr>
          <a:xfrm>
            <a:off x="7762684" y="3552110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(6.1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7763650" y="4365104"/>
            <a:ext cx="679129" cy="43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(6.1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 smtClean="0">
              <a:solidFill>
                <a:srgbClr val="2F5897"/>
              </a:solidFill>
            </a:endParaRPr>
          </a:p>
          <a:p>
            <a:pPr algn="r">
              <a:buClr>
                <a:srgbClr val="758085">
                  <a:lumMod val="75000"/>
                </a:srgbClr>
              </a:buClr>
            </a:pPr>
            <a:endParaRPr lang="ru-RU" dirty="0">
              <a:solidFill>
                <a:srgbClr val="2F5897"/>
              </a:solidFill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90881014"/>
              </p:ext>
            </p:extLst>
          </p:nvPr>
        </p:nvGraphicFramePr>
        <p:xfrm>
          <a:off x="3851698" y="5881786"/>
          <a:ext cx="936104" cy="576064"/>
        </p:xfrm>
        <a:graphic>
          <a:graphicData uri="http://schemas.openxmlformats.org/presentationml/2006/ole">
            <p:oleObj spid="_x0000_s7561" name="Формула" r:id="rId10" imgW="749300" imgH="457200" progId="Equation.3">
              <p:embed/>
            </p:oleObj>
          </a:graphicData>
        </a:graphic>
      </p:graphicFrame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70784226"/>
              </p:ext>
            </p:extLst>
          </p:nvPr>
        </p:nvGraphicFramePr>
        <p:xfrm>
          <a:off x="539552" y="5019141"/>
          <a:ext cx="2849282" cy="648072"/>
        </p:xfrm>
        <a:graphic>
          <a:graphicData uri="http://schemas.openxmlformats.org/presentationml/2006/ole">
            <p:oleObj spid="_x0000_s7562" name="Формула" r:id="rId11" imgW="2425700" imgH="546100" progId="Equation.3">
              <p:embed/>
            </p:oleObj>
          </a:graphicData>
        </a:graphic>
      </p:graphicFrame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57623453"/>
              </p:ext>
            </p:extLst>
          </p:nvPr>
        </p:nvGraphicFramePr>
        <p:xfrm>
          <a:off x="971600" y="5733256"/>
          <a:ext cx="1584176" cy="514857"/>
        </p:xfrm>
        <a:graphic>
          <a:graphicData uri="http://schemas.openxmlformats.org/presentationml/2006/ole">
            <p:oleObj spid="_x0000_s7563" name="Формула" r:id="rId12" imgW="1524000" imgH="495300" progId="Equation.3">
              <p:embed/>
            </p:oleObj>
          </a:graphicData>
        </a:graphic>
      </p:graphicFrame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75618227"/>
              </p:ext>
            </p:extLst>
          </p:nvPr>
        </p:nvGraphicFramePr>
        <p:xfrm>
          <a:off x="5508104" y="5013176"/>
          <a:ext cx="3146572" cy="604142"/>
        </p:xfrm>
        <a:graphic>
          <a:graphicData uri="http://schemas.openxmlformats.org/presentationml/2006/ole">
            <p:oleObj spid="_x0000_s7564" name="Формула" r:id="rId13" imgW="2781000" imgH="533160" progId="Equation.3">
              <p:embed/>
            </p:oleObj>
          </a:graphicData>
        </a:graphic>
      </p:graphicFrame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3334510"/>
              </p:ext>
            </p:extLst>
          </p:nvPr>
        </p:nvGraphicFramePr>
        <p:xfrm>
          <a:off x="5538659" y="5733256"/>
          <a:ext cx="3061569" cy="548186"/>
        </p:xfrm>
        <a:graphic>
          <a:graphicData uri="http://schemas.openxmlformats.org/presentationml/2006/ole">
            <p:oleObj spid="_x0000_s7565" name="Формула" r:id="rId14" imgW="2819400" imgH="508000" progId="Equation.3">
              <p:embed/>
            </p:oleObj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769009" y="2942218"/>
            <a:ext cx="7831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верха щебеночной колонны имеет место равенство перемещений грунта под штампом и колонны, т.е.</a:t>
            </a:r>
          </a:p>
        </p:txBody>
      </p:sp>
    </p:spTree>
    <p:extLst>
      <p:ext uri="{BB962C8B-B14F-4D97-AF65-F5344CB8AC3E}">
        <p14:creationId xmlns:p14="http://schemas.microsoft.com/office/powerpoint/2010/main" xmlns="" val="32214826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5004048" y="55892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31640" y="-107692"/>
            <a:ext cx="6480720" cy="781050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Численное моделирование уплотнения основания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532440" y="6309321"/>
            <a:ext cx="487735" cy="44708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32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0" y="98167"/>
            <a:ext cx="205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5625562"/>
              </p:ext>
            </p:extLst>
          </p:nvPr>
        </p:nvGraphicFramePr>
        <p:xfrm>
          <a:off x="205505" y="884670"/>
          <a:ext cx="8166100" cy="73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625"/>
                <a:gridCol w="722947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Расчетная схема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Изополя</a:t>
                      </a:r>
                      <a:r>
                        <a:rPr lang="ru-RU" sz="1400" dirty="0">
                          <a:effectLst/>
                        </a:rPr>
                        <a:t> вертикальных перемещений массива грунта составной ячейки, </a:t>
                      </a:r>
                      <a:r>
                        <a:rPr lang="en-US" sz="1400" dirty="0" err="1">
                          <a:effectLst/>
                        </a:rPr>
                        <a:t>S</a:t>
                      </a:r>
                      <a:r>
                        <a:rPr lang="en-US" sz="1400" baseline="-25000" dirty="0" err="1">
                          <a:effectLst/>
                        </a:rPr>
                        <a:t>max</a:t>
                      </a:r>
                      <a:r>
                        <a:rPr lang="ru-RU" sz="1400" dirty="0">
                          <a:effectLst/>
                        </a:rPr>
                        <a:t>=114.7 мм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8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59" t="9869" r="68304" b="-40"/>
          <a:stretch>
            <a:fillRect/>
          </a:stretch>
        </p:blipFill>
        <p:spPr bwMode="auto">
          <a:xfrm>
            <a:off x="526024" y="1779239"/>
            <a:ext cx="876963" cy="42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9274" y="1620762"/>
            <a:ext cx="6569548" cy="455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973991" y="6059507"/>
            <a:ext cx="71960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Конечно-элементная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схема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изополя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вертикальных перемещений расчетной ячейки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42779" y="51854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7492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5004048" y="55892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29171" y="-107692"/>
            <a:ext cx="6480720" cy="78105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Численное моделирование уплотнения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основания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532440" y="6309321"/>
            <a:ext cx="487735" cy="44708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33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0" y="98167"/>
            <a:ext cx="205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3134700"/>
              </p:ext>
            </p:extLst>
          </p:nvPr>
        </p:nvGraphicFramePr>
        <p:xfrm>
          <a:off x="276679" y="786304"/>
          <a:ext cx="8166100" cy="73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625"/>
                <a:gridCol w="7229475"/>
              </a:tblGrid>
              <a:tr h="245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Расчетная схема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Изополя</a:t>
                      </a:r>
                      <a:r>
                        <a:rPr lang="ru-RU" sz="1400" dirty="0">
                          <a:effectLst/>
                        </a:rPr>
                        <a:t> вертикальных перемещений массива грунта приведенной ячейки с Е=40 МПа, </a:t>
                      </a:r>
                      <a:r>
                        <a:rPr lang="en-US" sz="1400" dirty="0" err="1">
                          <a:effectLst/>
                        </a:rPr>
                        <a:t>S</a:t>
                      </a:r>
                      <a:r>
                        <a:rPr lang="en-US" sz="1400" baseline="-25000" dirty="0" err="1">
                          <a:effectLst/>
                        </a:rPr>
                        <a:t>max</a:t>
                      </a:r>
                      <a:r>
                        <a:rPr lang="ru-RU" sz="1400" dirty="0">
                          <a:effectLst/>
                        </a:rPr>
                        <a:t>=100.4 мм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2" name="Рисунок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55" t="9497" r="68190" b="1862"/>
          <a:stretch>
            <a:fillRect/>
          </a:stretch>
        </p:blipFill>
        <p:spPr bwMode="auto">
          <a:xfrm>
            <a:off x="467544" y="1738312"/>
            <a:ext cx="863803" cy="442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13532"/>
            <a:ext cx="6542240" cy="454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253926" y="6165304"/>
            <a:ext cx="71960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Конечно-элементная схема и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изополя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вертикальных перемещений приведенного массива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42779" y="51854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2927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5004048" y="55892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532440" y="6309321"/>
            <a:ext cx="487735" cy="44708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34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0" y="98167"/>
            <a:ext cx="205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1259632" y="98167"/>
            <a:ext cx="6480720" cy="78105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в практике проектирования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72" t="16590" r="28314" b="9767"/>
          <a:stretch/>
        </p:blipFill>
        <p:spPr bwMode="auto">
          <a:xfrm>
            <a:off x="102752" y="1268760"/>
            <a:ext cx="431356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39" t="16772" r="18573" b="17287"/>
          <a:stretch/>
        </p:blipFill>
        <p:spPr bwMode="auto">
          <a:xfrm>
            <a:off x="4442733" y="1484784"/>
            <a:ext cx="463761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818310" y="5266074"/>
            <a:ext cx="71960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Расчетная схема для определения осадки преобразованного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массива грунта колоннами уплотнения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42779" y="51854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4847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5004048" y="55892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532440" y="6309321"/>
            <a:ext cx="487735" cy="44708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35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0" y="98167"/>
            <a:ext cx="205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115616" y="6002384"/>
            <a:ext cx="71960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Изополя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вертикальных перемещений преобразованного массива под нагрузкой (композитное основание и приведенный массив)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42779" y="51854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/>
          <p:nvPr/>
        </p:nvPicPr>
        <p:blipFill rotWithShape="1">
          <a:blip r:embed="rId3" cstate="print"/>
          <a:srcRect l="12710" t="3854" r="3348" b="3123"/>
          <a:stretch/>
        </p:blipFill>
        <p:spPr bwMode="auto">
          <a:xfrm>
            <a:off x="4471634" y="2687049"/>
            <a:ext cx="4308475" cy="3315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88" t="2643" r="3066" b="3225"/>
          <a:stretch/>
        </p:blipFill>
        <p:spPr bwMode="auto">
          <a:xfrm>
            <a:off x="205504" y="98168"/>
            <a:ext cx="4564643" cy="369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5430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5004048" y="55892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532440" y="6309321"/>
            <a:ext cx="487735" cy="44708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36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0" y="98167"/>
            <a:ext cx="205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115616" y="6002384"/>
            <a:ext cx="71960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Изополя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вертикальных напряжений преобразованного массива под нагрузкой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41" t="3234" r="3223" b="3367"/>
          <a:stretch/>
        </p:blipFill>
        <p:spPr bwMode="auto">
          <a:xfrm>
            <a:off x="1115616" y="292025"/>
            <a:ext cx="6984776" cy="571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42779" y="51854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7752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5004048" y="55892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532440" y="6309321"/>
            <a:ext cx="487735" cy="44708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37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0" y="98167"/>
            <a:ext cx="205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115616" y="6002384"/>
            <a:ext cx="71960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Моделирование процесса расширения скважины численными методами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42779" y="51854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2995298"/>
              </p:ext>
            </p:extLst>
          </p:nvPr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" name="Рисунок 32"/>
          <p:cNvPicPr/>
          <p:nvPr/>
        </p:nvPicPr>
        <p:blipFill>
          <a:blip r:embed="rId3" cstate="print"/>
          <a:srcRect l="44743" t="9073" r="47925" b="9459"/>
          <a:stretch>
            <a:fillRect/>
          </a:stretch>
        </p:blipFill>
        <p:spPr bwMode="auto">
          <a:xfrm>
            <a:off x="205505" y="361385"/>
            <a:ext cx="731520" cy="555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/>
          <p:nvPr/>
        </p:nvPicPr>
        <p:blipFill>
          <a:blip r:embed="rId4" cstate="print"/>
          <a:srcRect l="40183" t="12934" r="49802" b="8687"/>
          <a:stretch>
            <a:fillRect/>
          </a:stretch>
        </p:blipFill>
        <p:spPr bwMode="auto">
          <a:xfrm>
            <a:off x="1115616" y="525215"/>
            <a:ext cx="959485" cy="522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/>
          <p:nvPr/>
        </p:nvPicPr>
        <p:blipFill>
          <a:blip r:embed="rId5" cstate="print"/>
          <a:srcRect l="20712" t="4109" r="2828" b="3180"/>
          <a:stretch>
            <a:fillRect/>
          </a:stretch>
        </p:blipFill>
        <p:spPr bwMode="auto">
          <a:xfrm>
            <a:off x="2154000" y="466889"/>
            <a:ext cx="3040358" cy="267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/>
          <p:cNvPicPr/>
          <p:nvPr/>
        </p:nvPicPr>
        <p:blipFill>
          <a:blip r:embed="rId6" cstate="print"/>
          <a:srcRect l="20870" t="3862" r="2953" b="3447"/>
          <a:stretch>
            <a:fillRect/>
          </a:stretch>
        </p:blipFill>
        <p:spPr bwMode="auto">
          <a:xfrm>
            <a:off x="2268490" y="3076665"/>
            <a:ext cx="3040358" cy="254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/>
          <p:cNvPicPr/>
          <p:nvPr/>
        </p:nvPicPr>
        <p:blipFill>
          <a:blip r:embed="rId7" cstate="print"/>
          <a:srcRect l="15237" t="4054" r="3040" b="3089"/>
          <a:stretch>
            <a:fillRect/>
          </a:stretch>
        </p:blipFill>
        <p:spPr bwMode="auto">
          <a:xfrm>
            <a:off x="5652120" y="1555172"/>
            <a:ext cx="3124566" cy="254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12160" y="4102279"/>
            <a:ext cx="20541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Распределение вертикальных напряжений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115616" y="5642184"/>
            <a:ext cx="5449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Распределение </a:t>
            </a:r>
            <a:r>
              <a:rPr lang="ru-RU" dirty="0" smtClean="0"/>
              <a:t>горизонтальных напряжений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7132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5004048" y="55892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532440" y="6309321"/>
            <a:ext cx="487735" cy="44708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38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0" y="98167"/>
            <a:ext cx="205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1043608" y="98167"/>
            <a:ext cx="6480720" cy="482857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Применение в практике проектирования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F:\РАБОЧИЕ МОМЕНТЫ\статья на формирование моя\Сидоров ВВ_статья и материалы\колонны укрепле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505" y="3526706"/>
            <a:ext cx="5434070" cy="33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/>
          <p:nvPr/>
        </p:nvPicPr>
        <p:blipFill rotWithShape="1">
          <a:blip r:embed="rId3" cstate="print"/>
          <a:srcRect r="60678" b="25368"/>
          <a:stretch/>
        </p:blipFill>
        <p:spPr bwMode="auto">
          <a:xfrm>
            <a:off x="4716016" y="521643"/>
            <a:ext cx="2483320" cy="349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Users\User\AppData\Local\Microsoft\Windows\Temporary Internet Files\Content.Word\5EEE.JPG"/>
          <p:cNvPicPr/>
          <p:nvPr/>
        </p:nvPicPr>
        <p:blipFill rotWithShape="1">
          <a:blip r:embed="rId4" cstate="print"/>
          <a:srcRect l="4257" r="3915" b="10614"/>
          <a:stretch/>
        </p:blipFill>
        <p:spPr bwMode="auto">
          <a:xfrm>
            <a:off x="0" y="659834"/>
            <a:ext cx="4433171" cy="327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/>
          <p:cNvPicPr/>
          <p:nvPr/>
        </p:nvPicPr>
        <p:blipFill rotWithShape="1">
          <a:blip r:embed="rId5" cstate="print"/>
          <a:srcRect l="39743" t="11539" r="2924"/>
          <a:stretch/>
        </p:blipFill>
        <p:spPr bwMode="auto">
          <a:xfrm>
            <a:off x="6900167" y="3668539"/>
            <a:ext cx="2159893" cy="304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F:\РАБОЧИЕ МОМЕНТЫ\статья на формирование моя\Сидоров ВВ_статья и материалы\рис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49" t="20488" r="2133" b="19573"/>
          <a:stretch/>
        </p:blipFill>
        <p:spPr bwMode="auto">
          <a:xfrm>
            <a:off x="7143824" y="1528076"/>
            <a:ext cx="197396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02752" y="4069060"/>
            <a:ext cx="3753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приведенный модуль деформации усиленного основания составил 70 МПа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42779" y="51854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Номер слайда 10"/>
          <p:cNvSpPr txBox="1">
            <a:spLocks/>
          </p:cNvSpPr>
          <p:nvPr/>
        </p:nvSpPr>
        <p:spPr bwMode="auto">
          <a:xfrm>
            <a:off x="8684840" y="6461721"/>
            <a:ext cx="487735" cy="447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27432" tIns="45720" rIns="4572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21DCA9-3373-4A83-B1CC-FD4A9DE2B55A}" type="slidenum">
              <a:rPr lang="ru-RU" sz="2000" b="1" smtClean="0">
                <a:solidFill>
                  <a:schemeClr val="tx1"/>
                </a:solidFill>
              </a:rPr>
              <a:pPr/>
              <a:t>38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603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0" y="98167"/>
            <a:ext cx="205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42779" y="51854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Номер слайда 10"/>
          <p:cNvSpPr txBox="1">
            <a:spLocks/>
          </p:cNvSpPr>
          <p:nvPr/>
        </p:nvSpPr>
        <p:spPr bwMode="auto">
          <a:xfrm>
            <a:off x="8684840" y="6461721"/>
            <a:ext cx="487735" cy="447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27432" tIns="45720" rIns="4572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21DCA9-3373-4A83-B1CC-FD4A9DE2B55A}" type="slidenum">
              <a:rPr lang="ru-RU" sz="2000" b="1" smtClean="0">
                <a:solidFill>
                  <a:schemeClr val="tx1"/>
                </a:solidFill>
              </a:rPr>
              <a:pPr/>
              <a:t>39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58323259"/>
              </p:ext>
            </p:extLst>
          </p:nvPr>
        </p:nvGraphicFramePr>
        <p:xfrm>
          <a:off x="395536" y="161599"/>
          <a:ext cx="3143459" cy="444829"/>
        </p:xfrm>
        <a:graphic>
          <a:graphicData uri="http://schemas.openxmlformats.org/presentationml/2006/ole">
            <p:oleObj spid="_x0000_s8544" name="Формула" r:id="rId4" imgW="1701800" imgH="241300" progId="Equation.3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19284809"/>
              </p:ext>
            </p:extLst>
          </p:nvPr>
        </p:nvGraphicFramePr>
        <p:xfrm>
          <a:off x="395536" y="765957"/>
          <a:ext cx="1618656" cy="404664"/>
        </p:xfrm>
        <a:graphic>
          <a:graphicData uri="http://schemas.openxmlformats.org/presentationml/2006/ole">
            <p:oleObj spid="_x0000_s8545" name="Формула" r:id="rId5" imgW="965200" imgH="241300" progId="Equation.3">
              <p:embed/>
            </p:oleObj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4261112"/>
              </p:ext>
            </p:extLst>
          </p:nvPr>
        </p:nvGraphicFramePr>
        <p:xfrm>
          <a:off x="395536" y="1301018"/>
          <a:ext cx="1656184" cy="454115"/>
        </p:xfrm>
        <a:graphic>
          <a:graphicData uri="http://schemas.openxmlformats.org/presentationml/2006/ole">
            <p:oleObj spid="_x0000_s8546" name="Формула" r:id="rId6" imgW="990170" imgH="279279" progId="Equation.3">
              <p:embed/>
            </p:oleObj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90084137"/>
              </p:ext>
            </p:extLst>
          </p:nvPr>
        </p:nvGraphicFramePr>
        <p:xfrm>
          <a:off x="395536" y="1762090"/>
          <a:ext cx="1791728" cy="432048"/>
        </p:xfrm>
        <a:graphic>
          <a:graphicData uri="http://schemas.openxmlformats.org/presentationml/2006/ole">
            <p:oleObj spid="_x0000_s8547" name="Формула" r:id="rId7" imgW="1130300" imgH="279400" progId="Equation.3">
              <p:embed/>
            </p:oleObj>
          </a:graphicData>
        </a:graphic>
      </p:graphicFrame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5252408"/>
              </p:ext>
            </p:extLst>
          </p:nvPr>
        </p:nvGraphicFramePr>
        <p:xfrm>
          <a:off x="426903" y="2198417"/>
          <a:ext cx="1791728" cy="432048"/>
        </p:xfrm>
        <a:graphic>
          <a:graphicData uri="http://schemas.openxmlformats.org/presentationml/2006/ole">
            <p:oleObj spid="_x0000_s8548" name="Формула" r:id="rId8" imgW="1130300" imgH="279400" progId="Equation.3">
              <p:embed/>
            </p:oleObj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092919" y="1328021"/>
            <a:ext cx="4490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- сосредоточенная </a:t>
            </a:r>
            <a:r>
              <a:rPr lang="ru-RU" sz="2000" dirty="0"/>
              <a:t>сила </a:t>
            </a:r>
            <a:r>
              <a:rPr lang="ru-RU" sz="2000" dirty="0" err="1"/>
              <a:t>нагружения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218631" y="1738563"/>
            <a:ext cx="4706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- нагрузка</a:t>
            </a:r>
            <a:r>
              <a:rPr lang="ru-RU" sz="2000" dirty="0"/>
              <a:t>, передающаяся на колонну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18631" y="2198417"/>
            <a:ext cx="4782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- нагрузка </a:t>
            </a:r>
            <a:r>
              <a:rPr lang="ru-RU" sz="2000" dirty="0"/>
              <a:t>на грунт между колоннами.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2645514"/>
            <a:ext cx="73090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Совместное решение представленных выше уравнений дает следующее соотношение для приведенного относительного коэффициента сжимаемости расчетной ячейки: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2459968"/>
              </p:ext>
            </p:extLst>
          </p:nvPr>
        </p:nvGraphicFramePr>
        <p:xfrm>
          <a:off x="2983032" y="3717032"/>
          <a:ext cx="2666697" cy="792088"/>
        </p:xfrm>
        <a:graphic>
          <a:graphicData uri="http://schemas.openxmlformats.org/presentationml/2006/ole">
            <p:oleObj spid="_x0000_s8549" name="Формула" r:id="rId9" imgW="1624895" imgH="495085" progId="Equation.3">
              <p:embed/>
            </p:oleObj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3502271" y="389855"/>
            <a:ext cx="3227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- Исходные предпосылки</a:t>
            </a:r>
            <a:endParaRPr lang="ru-RU" sz="2000" dirty="0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43233459"/>
              </p:ext>
            </p:extLst>
          </p:nvPr>
        </p:nvGraphicFramePr>
        <p:xfrm>
          <a:off x="205505" y="4581128"/>
          <a:ext cx="2783956" cy="792088"/>
        </p:xfrm>
        <a:graphic>
          <a:graphicData uri="http://schemas.openxmlformats.org/presentationml/2006/ole">
            <p:oleObj spid="_x0000_s8550" name="Формула" r:id="rId10" imgW="1916868" imgH="545863" progId="Equation.3">
              <p:embed/>
            </p:oleObj>
          </a:graphicData>
        </a:graphic>
      </p:graphicFrame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41128979"/>
              </p:ext>
            </p:extLst>
          </p:nvPr>
        </p:nvGraphicFramePr>
        <p:xfrm>
          <a:off x="3148071" y="4653136"/>
          <a:ext cx="1659948" cy="676275"/>
        </p:xfrm>
        <a:graphic>
          <a:graphicData uri="http://schemas.openxmlformats.org/presentationml/2006/ole">
            <p:oleObj spid="_x0000_s8551" name="Формула" r:id="rId11" imgW="1091726" imgH="444307" progId="Equation.3">
              <p:embed/>
            </p:oleObj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4726797" y="4797152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(1/МПа), </a:t>
            </a: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49272748"/>
              </p:ext>
            </p:extLst>
          </p:nvPr>
        </p:nvGraphicFramePr>
        <p:xfrm>
          <a:off x="5848373" y="4710355"/>
          <a:ext cx="2180011" cy="671679"/>
        </p:xfrm>
        <a:graphic>
          <a:graphicData uri="http://schemas.openxmlformats.org/presentationml/2006/ole">
            <p:oleObj spid="_x0000_s8552" name="Формула" r:id="rId12" imgW="1485900" imgH="457200" progId="Equation.3">
              <p:embed/>
            </p:oleObj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7860728" y="4824833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(1/МПа), </a:t>
            </a:r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" name="Объект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75297018"/>
              </p:ext>
            </p:extLst>
          </p:nvPr>
        </p:nvGraphicFramePr>
        <p:xfrm>
          <a:off x="102752" y="5445224"/>
          <a:ext cx="6027070" cy="648072"/>
        </p:xfrm>
        <a:graphic>
          <a:graphicData uri="http://schemas.openxmlformats.org/presentationml/2006/ole">
            <p:oleObj spid="_x0000_s8553" name="Формула" r:id="rId13" imgW="4470400" imgH="482600" progId="Equation.3">
              <p:embed/>
            </p:oleObj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6147385" y="5517232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(1/МПа), </a:t>
            </a:r>
          </a:p>
        </p:txBody>
      </p:sp>
      <p:sp>
        <p:nvSpPr>
          <p:cNvPr id="53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" name="Объект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82506492"/>
              </p:ext>
            </p:extLst>
          </p:nvPr>
        </p:nvGraphicFramePr>
        <p:xfrm>
          <a:off x="804294" y="6097264"/>
          <a:ext cx="2577250" cy="667742"/>
        </p:xfrm>
        <a:graphic>
          <a:graphicData uri="http://schemas.openxmlformats.org/presentationml/2006/ole">
            <p:oleObj spid="_x0000_s8554" name="Формула" r:id="rId14" imgW="1765300" imgH="457200" progId="Equation.3">
              <p:embed/>
            </p:oleObj>
          </a:graphicData>
        </a:graphic>
      </p:graphicFrame>
      <p:sp>
        <p:nvSpPr>
          <p:cNvPr id="64" name="Прямоугольник 63"/>
          <p:cNvSpPr/>
          <p:nvPr/>
        </p:nvSpPr>
        <p:spPr>
          <a:xfrm>
            <a:off x="3341434" y="6262492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(МПа), 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4131243" y="5967736"/>
            <a:ext cx="5012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среднее значение приведенного модуля деформации основания, усиленного грунтоцементными сваями.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788734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а 2 из 6589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276" y="-82654"/>
            <a:ext cx="6480720" cy="781050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Основные технологии устройства усиления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682038" y="6391275"/>
            <a:ext cx="3381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4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900009"/>
            <a:ext cx="48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Устройство колонн уплотнения из щебня или песка методом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виброфлотации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:\РАБОЧИЕ МОМЕНТЫ\статья на формирование моя\Сидоров ВВ_статья и материалы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7" t="5376" r="58660" b="27710"/>
          <a:stretch/>
        </p:blipFill>
        <p:spPr bwMode="auto">
          <a:xfrm>
            <a:off x="244128" y="1412776"/>
            <a:ext cx="2425850" cy="36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539" name="Picture 3" descr="H:\РАБОЧИЕ МОМЕНТЫ\статья на формирование моя\Сидоров ВВ_статья и материалы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4127" y="2204864"/>
            <a:ext cx="623244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H:\РАБОЧИЕ МОМЕНТЫ\статья на формирование моя\Сидоров ВВ_статья и материалы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9978" y="4446382"/>
            <a:ext cx="6260743" cy="135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8300" y="5170961"/>
            <a:ext cx="158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с рабочим органом: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виброфлотом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1396" y="1667540"/>
            <a:ext cx="536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щебеночных свай с верхней подачей щебня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18843" y="3958317"/>
            <a:ext cx="536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щебеночных свай с нижней подачей щебня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75367" y="8562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4229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0" y="98167"/>
            <a:ext cx="205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42779" y="51854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Номер слайда 10"/>
          <p:cNvSpPr txBox="1">
            <a:spLocks/>
          </p:cNvSpPr>
          <p:nvPr/>
        </p:nvSpPr>
        <p:spPr bwMode="auto">
          <a:xfrm>
            <a:off x="8684840" y="6461721"/>
            <a:ext cx="487735" cy="447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27432" tIns="45720" rIns="4572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21DCA9-3373-4A83-B1CC-FD4A9DE2B55A}" type="slidenum">
              <a:rPr lang="ru-RU" sz="2000" b="1" smtClean="0">
                <a:solidFill>
                  <a:schemeClr val="tx1"/>
                </a:solidFill>
              </a:rPr>
              <a:pPr/>
              <a:t>40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8" name="Рисунок 5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23" t="12049" r="7001" b="11772"/>
          <a:stretch/>
        </p:blipFill>
        <p:spPr bwMode="auto">
          <a:xfrm>
            <a:off x="68580" y="622300"/>
            <a:ext cx="9006840" cy="561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6211669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Наблюдаемые величины осадок корпуса №16 на момент окончания строительства, см</a:t>
            </a:r>
          </a:p>
        </p:txBody>
      </p:sp>
    </p:spTree>
    <p:extLst>
      <p:ext uri="{BB962C8B-B14F-4D97-AF65-F5344CB8AC3E}">
        <p14:creationId xmlns:p14="http://schemas.microsoft.com/office/powerpoint/2010/main" xmlns="" val="3531036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0" y="98167"/>
            <a:ext cx="205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42779" y="51854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Номер слайда 10"/>
          <p:cNvSpPr txBox="1">
            <a:spLocks/>
          </p:cNvSpPr>
          <p:nvPr/>
        </p:nvSpPr>
        <p:spPr bwMode="auto">
          <a:xfrm>
            <a:off x="8684840" y="6461721"/>
            <a:ext cx="487735" cy="447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27432" tIns="45720" rIns="4572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21DCA9-3373-4A83-B1CC-FD4A9DE2B55A}" type="slidenum">
              <a:rPr lang="ru-RU" sz="2000" b="1" smtClean="0">
                <a:solidFill>
                  <a:schemeClr val="tx1"/>
                </a:solidFill>
              </a:rPr>
              <a:pPr/>
              <a:t>41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" name="Рисунок 37"/>
          <p:cNvPicPr/>
          <p:nvPr/>
        </p:nvPicPr>
        <p:blipFill>
          <a:blip r:embed="rId3" cstate="print"/>
          <a:srcRect l="1822" t="3549" r="3001"/>
          <a:stretch>
            <a:fillRect/>
          </a:stretch>
        </p:blipFill>
        <p:spPr bwMode="auto">
          <a:xfrm>
            <a:off x="539552" y="476672"/>
            <a:ext cx="7753350" cy="54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1540" y="6063825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Изополя</a:t>
            </a:r>
            <a:r>
              <a:rPr lang="ru-RU" dirty="0" smtClean="0"/>
              <a:t> </a:t>
            </a:r>
            <a:r>
              <a:rPr lang="ru-RU" dirty="0"/>
              <a:t>вертикальных перемещений фундаментной плиты с учетом закрепления слоя слабого грунта, мм</a:t>
            </a:r>
          </a:p>
        </p:txBody>
      </p:sp>
    </p:spTree>
    <p:extLst>
      <p:ext uri="{BB962C8B-B14F-4D97-AF65-F5344CB8AC3E}">
        <p14:creationId xmlns:p14="http://schemas.microsoft.com/office/powerpoint/2010/main" xmlns="" val="413472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0" y="98167"/>
            <a:ext cx="205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Номер слайда 10"/>
          <p:cNvSpPr txBox="1">
            <a:spLocks/>
          </p:cNvSpPr>
          <p:nvPr/>
        </p:nvSpPr>
        <p:spPr bwMode="auto">
          <a:xfrm>
            <a:off x="8684840" y="6461721"/>
            <a:ext cx="487735" cy="447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27432" tIns="45720" rIns="4572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21DCA9-3373-4A83-B1CC-FD4A9DE2B55A}" type="slidenum">
              <a:rPr lang="ru-RU" sz="2000" b="1" smtClean="0">
                <a:solidFill>
                  <a:schemeClr val="tx1"/>
                </a:solidFill>
              </a:rPr>
              <a:pPr/>
              <a:t>42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" name="Рисунок 3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7" t="9506" r="23653" b="49589"/>
          <a:stretch/>
        </p:blipFill>
        <p:spPr bwMode="auto">
          <a:xfrm>
            <a:off x="319171" y="789965"/>
            <a:ext cx="8400234" cy="3824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1432" y="1099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u="sng" dirty="0" smtClean="0"/>
              <a:t>Схема </a:t>
            </a:r>
            <a:r>
              <a:rPr lang="ru-RU" u="sng" dirty="0"/>
              <a:t>расположения колонн уплотнения на опытном участке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705115"/>
            <a:ext cx="62333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Модуль </a:t>
            </a:r>
            <a:r>
              <a:rPr lang="ru-RU" dirty="0"/>
              <a:t>деформации для неукрепленных </a:t>
            </a:r>
            <a:r>
              <a:rPr lang="ru-RU" dirty="0" err="1"/>
              <a:t>текучепластичных</a:t>
            </a:r>
            <a:r>
              <a:rPr lang="ru-RU" dirty="0"/>
              <a:t> суглинков составил </a:t>
            </a:r>
            <a:r>
              <a:rPr lang="ru-RU" b="1" dirty="0"/>
              <a:t>Е=4.651 МПа</a:t>
            </a:r>
            <a:r>
              <a:rPr lang="ru-RU" b="1" dirty="0" smtClean="0"/>
              <a:t>.</a:t>
            </a:r>
          </a:p>
          <a:p>
            <a:pPr marL="342900" indent="-342900" algn="just">
              <a:buAutoNum type="arabicPeriod"/>
            </a:pPr>
            <a:endParaRPr lang="ru-RU" dirty="0"/>
          </a:p>
          <a:p>
            <a:pPr algn="just"/>
            <a:r>
              <a:rPr lang="ru-RU" dirty="0"/>
              <a:t>2. После уплотнения щебеночными колоннами модуль деформации </a:t>
            </a:r>
            <a:r>
              <a:rPr lang="ru-RU" dirty="0" err="1"/>
              <a:t>текучепластичных</a:t>
            </a:r>
            <a:r>
              <a:rPr lang="ru-RU" dirty="0"/>
              <a:t> суглинков увеличился до </a:t>
            </a:r>
            <a:r>
              <a:rPr lang="ru-RU" b="1" dirty="0"/>
              <a:t>Е=21.7 МПа.</a:t>
            </a:r>
          </a:p>
        </p:txBody>
      </p:sp>
      <p:pic>
        <p:nvPicPr>
          <p:cNvPr id="30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42779" y="51854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5060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0" y="98167"/>
            <a:ext cx="205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Номер слайда 10"/>
          <p:cNvSpPr txBox="1">
            <a:spLocks/>
          </p:cNvSpPr>
          <p:nvPr/>
        </p:nvSpPr>
        <p:spPr bwMode="auto">
          <a:xfrm>
            <a:off x="8684840" y="6461721"/>
            <a:ext cx="487735" cy="447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27432" tIns="45720" rIns="4572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21DCA9-3373-4A83-B1CC-FD4A9DE2B55A}" type="slidenum">
              <a:rPr lang="ru-RU" sz="2000" b="1" smtClean="0">
                <a:solidFill>
                  <a:schemeClr val="tx1"/>
                </a:solidFill>
              </a:rPr>
              <a:pPr/>
              <a:t>43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42779" y="51854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/>
          <p:cNvPicPr/>
          <p:nvPr/>
        </p:nvPicPr>
        <p:blipFill>
          <a:blip r:embed="rId3" cstate="print"/>
          <a:srcRect l="5167" t="25434" r="14656" b="31195"/>
          <a:stretch>
            <a:fillRect/>
          </a:stretch>
        </p:blipFill>
        <p:spPr bwMode="auto">
          <a:xfrm>
            <a:off x="27938" y="110028"/>
            <a:ext cx="841484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/>
          <p:cNvPicPr/>
          <p:nvPr/>
        </p:nvPicPr>
        <p:blipFill>
          <a:blip r:embed="rId4" cstate="print"/>
          <a:srcRect t="3531" b="3528"/>
          <a:stretch>
            <a:fillRect/>
          </a:stretch>
        </p:blipFill>
        <p:spPr bwMode="auto">
          <a:xfrm>
            <a:off x="787800" y="3189692"/>
            <a:ext cx="6895115" cy="347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79915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а 2 из 6589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37132" y="-171304"/>
            <a:ext cx="6480720" cy="781050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Основные технологии устройства усиления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682038" y="6391275"/>
            <a:ext cx="3381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5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609746"/>
            <a:ext cx="48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 Устройство грунтоцементных колонн с помощью струйной технологии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D:\Реклама\Буклеты\Буклет 2008\Работы\4 Ограждение котлованов и ПФЗ\Котлован Спасоналивковкий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58"/>
          <a:stretch>
            <a:fillRect/>
          </a:stretch>
        </p:blipFill>
        <p:spPr bwMode="auto">
          <a:xfrm>
            <a:off x="301526" y="1518001"/>
            <a:ext cx="370205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59"/>
          <p:cNvGrpSpPr>
            <a:grpSpLocks/>
          </p:cNvGrpSpPr>
          <p:nvPr/>
        </p:nvGrpSpPr>
        <p:grpSpPr bwMode="auto">
          <a:xfrm>
            <a:off x="4221054" y="1670752"/>
            <a:ext cx="2200275" cy="2809875"/>
            <a:chOff x="365125" y="1952624"/>
            <a:chExt cx="3038476" cy="3879851"/>
          </a:xfrm>
        </p:grpSpPr>
        <p:pic>
          <p:nvPicPr>
            <p:cNvPr id="20" name="Picture 4" descr="soilcrete-S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25" y="1952625"/>
              <a:ext cx="3038475" cy="387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Prostokąt 23"/>
            <p:cNvSpPr>
              <a:spLocks noChangeArrowheads="1"/>
            </p:cNvSpPr>
            <p:nvPr/>
          </p:nvSpPr>
          <p:spPr bwMode="auto">
            <a:xfrm>
              <a:off x="2489730" y="2038842"/>
              <a:ext cx="913871" cy="2941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7" tIns="45718" rIns="91437" bIns="45718">
              <a:spAutoFit/>
            </a:bodyPr>
            <a:lstStyle>
              <a:lvl1pPr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ru-RU" altLang="ru-RU" sz="1200">
                  <a:solidFill>
                    <a:srgbClr val="003362"/>
                  </a:solidFill>
                </a:rPr>
                <a:t>Пульпа</a:t>
              </a:r>
              <a:endParaRPr lang="pl-PL" altLang="ru-RU" sz="1200">
                <a:solidFill>
                  <a:srgbClr val="003362"/>
                </a:solidFill>
              </a:endParaRPr>
            </a:p>
          </p:txBody>
        </p:sp>
        <p:sp>
          <p:nvSpPr>
            <p:cNvPr id="22" name="Prostokąt 24"/>
            <p:cNvSpPr>
              <a:spLocks noChangeArrowheads="1"/>
            </p:cNvSpPr>
            <p:nvPr/>
          </p:nvSpPr>
          <p:spPr bwMode="auto">
            <a:xfrm>
              <a:off x="365125" y="1952624"/>
              <a:ext cx="1216555" cy="4919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7" tIns="45718" rIns="91437" bIns="45718">
              <a:spAutoFit/>
            </a:bodyPr>
            <a:lstStyle>
              <a:lvl1pPr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ru-RU" altLang="ru-RU" sz="1200">
                  <a:solidFill>
                    <a:srgbClr val="003362"/>
                  </a:solidFill>
                </a:rPr>
                <a:t>Цемент. раствор</a:t>
              </a:r>
              <a:endParaRPr lang="pl-PL" altLang="ru-RU" sz="1200">
                <a:solidFill>
                  <a:srgbClr val="003362"/>
                </a:solidFill>
              </a:endParaRPr>
            </a:p>
          </p:txBody>
        </p:sp>
        <p:sp>
          <p:nvSpPr>
            <p:cNvPr id="23" name="Prostokąt 32"/>
            <p:cNvSpPr>
              <a:spLocks noChangeArrowheads="1"/>
            </p:cNvSpPr>
            <p:nvPr/>
          </p:nvSpPr>
          <p:spPr bwMode="auto">
            <a:xfrm>
              <a:off x="2414984" y="3013665"/>
              <a:ext cx="879036" cy="6082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7" tIns="45718" rIns="91437" bIns="45718">
              <a:spAutoFit/>
            </a:bodyPr>
            <a:lstStyle>
              <a:lvl1pPr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ru-RU" altLang="ru-RU" sz="1200">
                  <a:solidFill>
                    <a:srgbClr val="003362"/>
                  </a:solidFill>
                </a:rPr>
                <a:t>Струя цемент. р-ра</a:t>
              </a:r>
              <a:endParaRPr lang="pl-PL" altLang="ru-RU" sz="1200">
                <a:solidFill>
                  <a:srgbClr val="003362"/>
                </a:solidFill>
              </a:endParaRPr>
            </a:p>
          </p:txBody>
        </p:sp>
      </p:grpSp>
      <p:grpSp>
        <p:nvGrpSpPr>
          <p:cNvPr id="24" name="Группа 64"/>
          <p:cNvGrpSpPr>
            <a:grpSpLocks/>
          </p:cNvGrpSpPr>
          <p:nvPr/>
        </p:nvGrpSpPr>
        <p:grpSpPr bwMode="auto">
          <a:xfrm>
            <a:off x="6637546" y="1652133"/>
            <a:ext cx="2360613" cy="2781300"/>
            <a:chOff x="3508374" y="1952624"/>
            <a:chExt cx="3019425" cy="3852863"/>
          </a:xfrm>
        </p:grpSpPr>
        <p:pic>
          <p:nvPicPr>
            <p:cNvPr id="25" name="Picture 3" descr="soilcrete-D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4" y="1952624"/>
              <a:ext cx="3019425" cy="385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Prostokąt 25"/>
            <p:cNvSpPr>
              <a:spLocks noChangeArrowheads="1"/>
            </p:cNvSpPr>
            <p:nvPr/>
          </p:nvSpPr>
          <p:spPr bwMode="auto">
            <a:xfrm>
              <a:off x="5603899" y="2036792"/>
              <a:ext cx="914800" cy="2949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7" tIns="45718" rIns="91437" bIns="45718">
              <a:spAutoFit/>
            </a:bodyPr>
            <a:lstStyle>
              <a:lvl1pPr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ru-RU" altLang="ru-RU" sz="1200">
                  <a:solidFill>
                    <a:srgbClr val="003362"/>
                  </a:solidFill>
                </a:rPr>
                <a:t>Пульпа</a:t>
              </a:r>
              <a:endParaRPr lang="pl-PL" altLang="ru-RU" sz="1200">
                <a:solidFill>
                  <a:srgbClr val="003362"/>
                </a:solidFill>
              </a:endParaRPr>
            </a:p>
          </p:txBody>
        </p:sp>
        <p:sp>
          <p:nvSpPr>
            <p:cNvPr id="27" name="Prostokąt 27"/>
            <p:cNvSpPr>
              <a:spLocks noChangeArrowheads="1"/>
            </p:cNvSpPr>
            <p:nvPr/>
          </p:nvSpPr>
          <p:spPr bwMode="auto">
            <a:xfrm>
              <a:off x="3508374" y="2024063"/>
              <a:ext cx="899753" cy="2949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7" tIns="45718" rIns="91437" bIns="45718">
              <a:spAutoFit/>
            </a:bodyPr>
            <a:lstStyle>
              <a:lvl1pPr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ru-RU" altLang="ru-RU" sz="1200">
                  <a:solidFill>
                    <a:srgbClr val="003362"/>
                  </a:solidFill>
                </a:rPr>
                <a:t>Воздух</a:t>
              </a:r>
              <a:endParaRPr lang="pl-PL" altLang="ru-RU" sz="1200">
                <a:solidFill>
                  <a:srgbClr val="003362"/>
                </a:solidFill>
              </a:endParaRPr>
            </a:p>
          </p:txBody>
        </p:sp>
        <p:sp>
          <p:nvSpPr>
            <p:cNvPr id="28" name="Prostokąt 31"/>
            <p:cNvSpPr>
              <a:spLocks noChangeArrowheads="1"/>
            </p:cNvSpPr>
            <p:nvPr/>
          </p:nvSpPr>
          <p:spPr bwMode="auto">
            <a:xfrm>
              <a:off x="3508374" y="2331768"/>
              <a:ext cx="1143000" cy="4916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7" tIns="45718" rIns="91437" bIns="45718">
              <a:spAutoFit/>
            </a:bodyPr>
            <a:lstStyle>
              <a:lvl1pPr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ru-RU" altLang="ru-RU" sz="1200">
                  <a:solidFill>
                    <a:srgbClr val="003362"/>
                  </a:solidFill>
                </a:rPr>
                <a:t>Цемент. раствор</a:t>
              </a:r>
              <a:endParaRPr lang="pl-PL" altLang="ru-RU" sz="1200">
                <a:solidFill>
                  <a:srgbClr val="003362"/>
                </a:solidFill>
              </a:endParaRPr>
            </a:p>
          </p:txBody>
        </p:sp>
        <p:sp>
          <p:nvSpPr>
            <p:cNvPr id="29" name="Prostokąt 34"/>
            <p:cNvSpPr>
              <a:spLocks noChangeArrowheads="1"/>
            </p:cNvSpPr>
            <p:nvPr/>
          </p:nvSpPr>
          <p:spPr bwMode="auto">
            <a:xfrm>
              <a:off x="5429273" y="2788221"/>
              <a:ext cx="1028700" cy="9996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7" tIns="45718" rIns="91437" bIns="45718">
              <a:spAutoFit/>
            </a:bodyPr>
            <a:lstStyle>
              <a:lvl1pPr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0160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ru-RU" altLang="ru-RU" sz="1100">
                  <a:solidFill>
                    <a:srgbClr val="003362"/>
                  </a:solidFill>
                </a:rPr>
                <a:t>Струя цем. р-ра в воздуш. потоке</a:t>
              </a:r>
              <a:endParaRPr lang="pl-PL" altLang="ru-RU" sz="1100">
                <a:solidFill>
                  <a:srgbClr val="003362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78446" y="477301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для устройства грунтоцементных свай по технологии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Jet grouting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21054" y="489612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Принципиальная схема технологии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Jet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73025" y="492426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Принципиальная схема технологии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Jet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75367" y="8562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2305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а 2 из 6589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59260" y="0"/>
            <a:ext cx="6480720" cy="781050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Аналитические решения задач о НДС слабого грунта, преобразуемого сваями-дренами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682038" y="6391275"/>
            <a:ext cx="3381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6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848764"/>
            <a:ext cx="609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 Расширение лидирующей скважины в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изготовления свай для создания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преднапряженного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75367" y="8562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 descr="C:\Users\User\AppData\Local\Microsoft\Windows\Temporary Internet Files\Content.Word\D__РД_Чертеж11 Model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913" y="1484784"/>
            <a:ext cx="6938998" cy="36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87181" y="5357575"/>
            <a:ext cx="77284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Схематическое представление глубинного уплотнения слабого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водонасыщенного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грунта и устройства песчано- гравелистой сваи - дрены по различным технологиям: а - глубинной трамбовки; б - шнеком; в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задавливанием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 - ротором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5145497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5152872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(б)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5152872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(в)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5168637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9797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а 2 из 6589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682038" y="6391275"/>
            <a:ext cx="3381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7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3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75367" y="8562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3.3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5900" y="393850"/>
            <a:ext cx="4111625" cy="43924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9404" y="4869160"/>
            <a:ext cx="39046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расширения лидирующей скважины в процессе изготовления сваи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07912953"/>
              </p:ext>
            </p:extLst>
          </p:nvPr>
        </p:nvGraphicFramePr>
        <p:xfrm>
          <a:off x="5667768" y="1327994"/>
          <a:ext cx="2304833" cy="804862"/>
        </p:xfrm>
        <a:graphic>
          <a:graphicData uri="http://schemas.openxmlformats.org/presentationml/2006/ole">
            <p:oleObj spid="_x0000_s10375" r:id="rId5" imgW="1205977" imgH="393529" progId="">
              <p:embed/>
            </p:oleObj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716015" y="404664"/>
            <a:ext cx="37593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элементарного объема записывается в виде: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2132856"/>
            <a:ext cx="3759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расстояние от оси симметрии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скважины.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1895025"/>
              </p:ext>
            </p:extLst>
          </p:nvPr>
        </p:nvGraphicFramePr>
        <p:xfrm>
          <a:off x="5724128" y="2779187"/>
          <a:ext cx="2305857" cy="792088"/>
        </p:xfrm>
        <a:graphic>
          <a:graphicData uri="http://schemas.openxmlformats.org/presentationml/2006/ole">
            <p:oleObj spid="_x0000_s10376" r:id="rId6" imgW="1244600" imgH="419100" progId="">
              <p:embed/>
            </p:oleObj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860032" y="3752166"/>
            <a:ext cx="3759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перемещение в радиальном направлении.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60032" y="4545994"/>
            <a:ext cx="3615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между напряжениями и перемещениями: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71894151"/>
              </p:ext>
            </p:extLst>
          </p:nvPr>
        </p:nvGraphicFramePr>
        <p:xfrm>
          <a:off x="3995936" y="5192325"/>
          <a:ext cx="2460103" cy="756955"/>
        </p:xfrm>
        <a:graphic>
          <a:graphicData uri="http://schemas.openxmlformats.org/presentationml/2006/ole">
            <p:oleObj spid="_x0000_s10377" r:id="rId7" imgW="1345616" imgH="393529" progId="">
              <p:embed/>
            </p:oleObj>
          </a:graphicData>
        </a:graphic>
      </p:graphicFrame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3506241"/>
              </p:ext>
            </p:extLst>
          </p:nvPr>
        </p:nvGraphicFramePr>
        <p:xfrm>
          <a:off x="6604119" y="5192325"/>
          <a:ext cx="2361935" cy="726749"/>
        </p:xfrm>
        <a:graphic>
          <a:graphicData uri="http://schemas.openxmlformats.org/presentationml/2006/ole">
            <p:oleObj spid="_x0000_s10378" r:id="rId8" imgW="1345616" imgH="393529" progId="">
              <p:embed/>
            </p:oleObj>
          </a:graphicData>
        </a:graphic>
      </p:graphicFrame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55453660"/>
              </p:ext>
            </p:extLst>
          </p:nvPr>
        </p:nvGraphicFramePr>
        <p:xfrm>
          <a:off x="5658172" y="6021288"/>
          <a:ext cx="1875036" cy="468759"/>
        </p:xfrm>
        <a:graphic>
          <a:graphicData uri="http://schemas.openxmlformats.org/presentationml/2006/ole">
            <p:oleObj spid="_x0000_s10379" r:id="rId9" imgW="1015559" imgH="253890" progId="">
              <p:embed/>
            </p:oleObj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8373919" y="1506488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(3.1)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373918" y="2996952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(3.2)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256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а 2 из 6589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682038" y="6391275"/>
            <a:ext cx="3381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8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3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75367" y="8562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4235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решение уравнения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(3.2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записывается в виде: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4530472"/>
              </p:ext>
            </p:extLst>
          </p:nvPr>
        </p:nvGraphicFramePr>
        <p:xfrm>
          <a:off x="5148064" y="263590"/>
          <a:ext cx="1511716" cy="806248"/>
        </p:xfrm>
        <a:graphic>
          <a:graphicData uri="http://schemas.openxmlformats.org/presentationml/2006/ole">
            <p:oleObj spid="_x0000_s11467" r:id="rId4" imgW="710891" imgH="393529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0375" y="11616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постоянные интегрирования, определяемые из граничных условий: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88277078"/>
              </p:ext>
            </p:extLst>
          </p:nvPr>
        </p:nvGraphicFramePr>
        <p:xfrm>
          <a:off x="5060458" y="1161618"/>
          <a:ext cx="1815798" cy="917259"/>
        </p:xfrm>
        <a:graphic>
          <a:graphicData uri="http://schemas.openxmlformats.org/presentationml/2006/ole">
            <p:oleObj spid="_x0000_s11468" r:id="rId5" imgW="914400" imgH="482600" progId="">
              <p:embed/>
            </p:oleObj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445490" y="1988840"/>
            <a:ext cx="8363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радиус скважины;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радиус зоны влияния;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расширение радиуса скважины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36738892"/>
              </p:ext>
            </p:extLst>
          </p:nvPr>
        </p:nvGraphicFramePr>
        <p:xfrm>
          <a:off x="460375" y="2659593"/>
          <a:ext cx="1291283" cy="436244"/>
        </p:xfrm>
        <a:graphic>
          <a:graphicData uri="http://schemas.openxmlformats.org/presentationml/2006/ole">
            <p:oleObj spid="_x0000_s11469" r:id="rId6" imgW="685800" imgH="228600" progId="">
              <p:embed/>
            </p:oleObj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1890617" y="2634172"/>
            <a:ext cx="6901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/>
              <a:t>r</a:t>
            </a:r>
            <a:r>
              <a:rPr lang="ru-RU" sz="2400" i="1" baseline="-25000" dirty="0" err="1"/>
              <a:t>к</a:t>
            </a:r>
            <a:r>
              <a:rPr lang="ru-RU" sz="2400" dirty="0"/>
              <a:t> </a:t>
            </a:r>
            <a:r>
              <a:rPr lang="ru-RU" dirty="0"/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сваи после расширения скважины. </a:t>
            </a: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40338005"/>
              </p:ext>
            </p:extLst>
          </p:nvPr>
        </p:nvGraphicFramePr>
        <p:xfrm>
          <a:off x="434054" y="3154406"/>
          <a:ext cx="1451180" cy="837219"/>
        </p:xfrm>
        <a:graphic>
          <a:graphicData uri="http://schemas.openxmlformats.org/presentationml/2006/ole">
            <p:oleObj spid="_x0000_s11470" r:id="rId7" imgW="723586" imgH="431613" progId="">
              <p:embed/>
            </p:oleObj>
          </a:graphicData>
        </a:graphic>
      </p:graphicFrame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86171478"/>
              </p:ext>
            </p:extLst>
          </p:nvPr>
        </p:nvGraphicFramePr>
        <p:xfrm>
          <a:off x="1987645" y="3154406"/>
          <a:ext cx="1517459" cy="837219"/>
        </p:xfrm>
        <a:graphic>
          <a:graphicData uri="http://schemas.openxmlformats.org/presentationml/2006/ole">
            <p:oleObj spid="_x0000_s11471" r:id="rId8" imgW="825500" imgH="457200" progId="">
              <p:embed/>
            </p:oleObj>
          </a:graphicData>
        </a:graphic>
      </p:graphicFrame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85420341"/>
              </p:ext>
            </p:extLst>
          </p:nvPr>
        </p:nvGraphicFramePr>
        <p:xfrm>
          <a:off x="5308109" y="3212976"/>
          <a:ext cx="2359762" cy="792088"/>
        </p:xfrm>
        <a:graphic>
          <a:graphicData uri="http://schemas.openxmlformats.org/presentationml/2006/ole">
            <p:oleObj spid="_x0000_s11472" r:id="rId9" imgW="1358900" imgH="457200" progId="">
              <p:embed/>
            </p:oleObj>
          </a:graphicData>
        </a:graphic>
      </p:graphicFrame>
      <p:cxnSp>
        <p:nvCxnSpPr>
          <p:cNvPr id="44" name="Прямая со стрелкой 43"/>
          <p:cNvCxnSpPr/>
          <p:nvPr/>
        </p:nvCxnSpPr>
        <p:spPr>
          <a:xfrm>
            <a:off x="3851920" y="3573016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8182179" y="3388350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(3.3)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403648" y="405620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(3.3),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напряжения в грунтовом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9" name="Объект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19082539"/>
              </p:ext>
            </p:extLst>
          </p:nvPr>
        </p:nvGraphicFramePr>
        <p:xfrm>
          <a:off x="683568" y="4725144"/>
          <a:ext cx="4263444" cy="1656184"/>
        </p:xfrm>
        <a:graphic>
          <a:graphicData uri="http://schemas.openxmlformats.org/presentationml/2006/ole">
            <p:oleObj spid="_x0000_s11473" r:id="rId10" imgW="2501900" imgH="990600" progId="">
              <p:embed/>
            </p:oleObj>
          </a:graphicData>
        </a:graphic>
      </p:graphicFrame>
      <p:sp>
        <p:nvSpPr>
          <p:cNvPr id="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" name="Объект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92200786"/>
              </p:ext>
            </p:extLst>
          </p:nvPr>
        </p:nvGraphicFramePr>
        <p:xfrm>
          <a:off x="5176952" y="5085184"/>
          <a:ext cx="3005227" cy="853758"/>
        </p:xfrm>
        <a:graphic>
          <a:graphicData uri="http://schemas.openxmlformats.org/presentationml/2006/ole">
            <p:oleObj spid="_x0000_s11474" r:id="rId11" imgW="1688367" imgH="49508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75964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а 2 из 658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а 2 из 6589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682038" y="6391275"/>
            <a:ext cx="33813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21DCA9-3373-4A83-B1CC-FD4A9DE2B55A}" type="slidenum">
              <a:rPr lang="ru-RU" sz="2000" b="1">
                <a:solidFill>
                  <a:schemeClr val="tx1"/>
                </a:solidFill>
              </a:rPr>
              <a:pPr/>
              <a:t>9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C:\Documents and Settings\@work\Рабочий стол\Доклад кафедры 2011\Без имени-4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12" b="11102"/>
          <a:stretch/>
        </p:blipFill>
        <p:spPr bwMode="auto">
          <a:xfrm>
            <a:off x="8475367" y="8562"/>
            <a:ext cx="667814" cy="14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8300" y="260648"/>
            <a:ext cx="7647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Ввиду того, что расширение радиуса скважины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соизмеримо с радиусом самой скважины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рассчитать напряжения σ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разбиения конечного перемещения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шагов. Таким образом, разбивая величину расширения скважины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шагов и совершая определенные преобразования, определим конечные напряжения на контакте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свая–грунт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суммы напряжений каждого из последовательных шагов. 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72159978"/>
              </p:ext>
            </p:extLst>
          </p:nvPr>
        </p:nvGraphicFramePr>
        <p:xfrm>
          <a:off x="2211971" y="2012321"/>
          <a:ext cx="3960440" cy="898433"/>
        </p:xfrm>
        <a:graphic>
          <a:graphicData uri="http://schemas.openxmlformats.org/presentationml/2006/ole">
            <p:oleObj spid="_x0000_s12393" r:id="rId4" imgW="2082800" imgH="482600" progId="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553608" y="2276872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(3.4)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88843160"/>
              </p:ext>
            </p:extLst>
          </p:nvPr>
        </p:nvGraphicFramePr>
        <p:xfrm>
          <a:off x="2123728" y="2844226"/>
          <a:ext cx="3888432" cy="882098"/>
        </p:xfrm>
        <a:graphic>
          <a:graphicData uri="http://schemas.openxmlformats.org/presentationml/2006/ole">
            <p:oleObj spid="_x0000_s12394" r:id="rId5" imgW="2082800" imgH="482600" progId="">
              <p:embed/>
            </p:oleObj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553608" y="2987660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(3.5)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2954" y="3683170"/>
            <a:ext cx="7349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количество шагов разбиения;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радиус скважины 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шаг;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расширение радиуса скважины за один шаг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024520"/>
              </p:ext>
            </p:extLst>
          </p:nvPr>
        </p:nvGraphicFramePr>
        <p:xfrm>
          <a:off x="3739655" y="4149080"/>
          <a:ext cx="905072" cy="724057"/>
        </p:xfrm>
        <a:graphic>
          <a:graphicData uri="http://schemas.openxmlformats.org/presentationml/2006/ole">
            <p:oleObj spid="_x0000_s12395" r:id="rId6" imgW="520474" imgH="393529" progId="">
              <p:embed/>
            </p:oleObj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40387" y="4765794"/>
            <a:ext cx="817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Причем радиус скважины каждого последующего шага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1231259"/>
              </p:ext>
            </p:extLst>
          </p:nvPr>
        </p:nvGraphicFramePr>
        <p:xfrm>
          <a:off x="3445430" y="4983418"/>
          <a:ext cx="1493522" cy="424296"/>
        </p:xfrm>
        <a:graphic>
          <a:graphicData uri="http://schemas.openxmlformats.org/presentationml/2006/ole">
            <p:oleObj spid="_x0000_s12396" r:id="rId7" imgW="838200" imgH="241300" progId="">
              <p:embed/>
            </p:oleObj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426353" y="5445224"/>
            <a:ext cx="8175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при расширении скважины радиусом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r1=0.2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на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=0.06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при модуле деформации грунта Е=15 МПа, коэффициенте Пуассона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v=0.3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радиусе влияния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r2=1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согласно (3.4) и (3.5) на контакте свая-грунт возникают радиальные напряжения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r=-3.33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МПа и тангенциальные напряжения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=3.19 МПа.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104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3407</TotalTime>
  <Words>2300</Words>
  <Application>Microsoft Office PowerPoint</Application>
  <PresentationFormat>Экран (4:3)</PresentationFormat>
  <Paragraphs>318</Paragraphs>
  <Slides>43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6" baseType="lpstr">
      <vt:lpstr>Исполнительная</vt:lpstr>
      <vt:lpstr>Формула</vt:lpstr>
      <vt:lpstr>Microsoft Equation 3.0</vt:lpstr>
      <vt:lpstr>Слайд 1</vt:lpstr>
      <vt:lpstr>1. Проблема уплотнения слабых оснований и определения приведенных характеристик уплотненного композитного массива</vt:lpstr>
      <vt:lpstr>2. Основные технологии устройства усиления</vt:lpstr>
      <vt:lpstr>2. Основные технологии устройства усиления</vt:lpstr>
      <vt:lpstr>2. Основные технологии устройства усиления</vt:lpstr>
      <vt:lpstr>3. Аналитические решения задач о НДС слабого грунта, преобразуемого сваями-дренами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4. Методика определения приведенного модуля деформации усиленного композитного основания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6. Численное моделирование уплотнения основания</vt:lpstr>
      <vt:lpstr>6. Численное моделирование уплотнения основания</vt:lpstr>
      <vt:lpstr>7. Применение в практике проектирования</vt:lpstr>
      <vt:lpstr>Слайд 35</vt:lpstr>
      <vt:lpstr>Слайд 36</vt:lpstr>
      <vt:lpstr>Слайд 37</vt:lpstr>
      <vt:lpstr>7. Применение в практике проектирования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user</cp:lastModifiedBy>
  <cp:revision>278</cp:revision>
  <dcterms:modified xsi:type="dcterms:W3CDTF">2016-03-16T06:21:42Z</dcterms:modified>
</cp:coreProperties>
</file>